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sldIdLst>
    <p:sldId id="256" r:id="rId5"/>
    <p:sldId id="257" r:id="rId6"/>
    <p:sldId id="258" r:id="rId7"/>
    <p:sldId id="280" r:id="rId8"/>
    <p:sldId id="259" r:id="rId9"/>
    <p:sldId id="278" r:id="rId10"/>
    <p:sldId id="261" r:id="rId11"/>
    <p:sldId id="260" r:id="rId12"/>
    <p:sldId id="262" r:id="rId13"/>
    <p:sldId id="263" r:id="rId14"/>
    <p:sldId id="264" r:id="rId15"/>
    <p:sldId id="265" r:id="rId16"/>
    <p:sldId id="266" r:id="rId17"/>
    <p:sldId id="283" r:id="rId18"/>
    <p:sldId id="284" r:id="rId19"/>
    <p:sldId id="267" r:id="rId20"/>
    <p:sldId id="268" r:id="rId21"/>
    <p:sldId id="269" r:id="rId22"/>
    <p:sldId id="270" r:id="rId23"/>
    <p:sldId id="271" r:id="rId24"/>
    <p:sldId id="273" r:id="rId25"/>
    <p:sldId id="274" r:id="rId26"/>
    <p:sldId id="275" r:id="rId27"/>
    <p:sldId id="285" r:id="rId28"/>
    <p:sldId id="276" r:id="rId2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0951A607-F236-D512-04A8-54DAA8438071}" name="Emily Cummings" initials="" userId="S::Emily.Cummings@rentalguardian.com::d40f4353-735e-40d4-a781-6d536e4f4bdf" providerId="AD"/>
  <p188:author id="{59D9E80C-3E04-32AF-29DE-94CB314AF30D}" name="Kristina Mkara" initials="" userId="S::Kristina.mkara@rentalguardian.com::f8f7088a-f06a-4d69-be18-a63dcaf01208" providerId="AD"/>
  <p188:author id="{E876B10F-AA6A-7B77-AAB3-EFC086BE0239}" name="April Sarver" initials="AS" userId="S::april.sarver@inhabit.com::a37cf6ea-843f-4b83-85cf-f502655a1854" providerId="AD"/>
  <p188:author id="{F0492774-E48D-E2B4-8501-40DC07CBCA8C}" name="Amanda Miles" initials="AM" userId="S::amanda.miles@rentalguardian.com::da78eeca-c27e-45d0-8cc8-40dec0a6ed37" providerId="AD"/>
  <p188:author id="{683FB78F-6D7D-7109-EAAA-D9241E0EA77A}" name="Kristina Mkara" initials="KM" userId="S::kristina.mkara@rentalguardian.com::f8f7088a-f06a-4d69-be18-a63dcaf01208" providerId="AD"/>
  <p188:author id="{CA4E09B3-8A92-28FB-91EE-B0796089E945}" name="April Sarver" initials="" userId="S::April.Sarver@inhabit.com::a37cf6ea-843f-4b83-85cf-f502655a1854" providerId="AD"/>
  <p188:author id="{8A93D5BB-C79B-A217-79B9-489C57B832F4}" name="Emily Cummings" initials="EC" userId="S::emily.cummings@rentalguardian.com::d40f4353-735e-40d4-a781-6d536e4f4bd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74368"/>
    <a:srgbClr val="2497D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8C003A-07FE-D945-2B01-E3DC1BC9936F}" v="105" dt="2026-08-24T14:33:59.8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0307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099FC-7E5E-8CB1-6DA2-677F93EF95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9A11F4-6192-5C0E-045C-040E02273E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D40067-B0C8-AD6B-4366-2F4060D28C3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561178-0B60-FA49-3B04-C0DE30D0FE96}"/>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960171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0AD3E-55A3-E2C8-C223-FA457D1367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08B7F4-1E1B-D19B-3EAE-F9F315E3FF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DBC044-8D84-C8C9-854E-DD2F298791A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FBCDC9B-2892-FDC8-9B37-0607CDBBDD3C}"/>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960456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5C9AE-140C-498A-241F-41FAA86A1B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14389-613F-05EB-0098-2E52F1278B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B22118-D9FC-1285-C505-EEBD28D403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FCAC526-E67A-468F-9935-E9DFC5B364C4}"/>
              </a:ext>
            </a:extLst>
          </p:cNvPr>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6460094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8210C-4BF4-BA53-1CBD-D328EC7BB6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8ABBE7-7F47-5310-A02B-41A24D3467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228B62-98BB-F06F-3AD2-9AA63AEB31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A343372-281E-F5EF-A95A-8FDE5D68C617}"/>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4108855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hyperlink" Target="mailto:support@rentalguardian.co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hyperlink" Target="https://www.mysedgwick.com/rentalguardian"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hyperlink" Target="https://intake.sedgwick.com/u/2530/intake"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457200"/>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457200"/>
            <a:ext cx="12191695" cy="73152"/>
          </a:xfrm>
          <a:prstGeom prst="rect">
            <a:avLst/>
          </a:prstGeom>
          <a:solidFill>
            <a:srgbClr val="0099D6"/>
          </a:solidFill>
          <a:ln w="12700">
            <a:solidFill>
              <a:srgbClr val="0099D6"/>
            </a:solidFill>
            <a:prstDash val="solid"/>
          </a:ln>
        </p:spPr>
        <p:txBody>
          <a:bodyPr/>
          <a:lstStyle/>
          <a:p>
            <a:endParaRPr lang="en-US"/>
          </a:p>
        </p:txBody>
      </p:sp>
      <p:pic>
        <p:nvPicPr>
          <p:cNvPr id="4" name="Image 0" descr="/mnt/workspace/working/assets/logo_color.png"/>
          <p:cNvPicPr>
            <a:picLocks noChangeAspect="1"/>
          </p:cNvPicPr>
          <p:nvPr/>
        </p:nvPicPr>
        <p:blipFill>
          <a:blip r:embed="rId3"/>
          <a:stretch>
            <a:fillRect/>
          </a:stretch>
        </p:blipFill>
        <p:spPr>
          <a:xfrm>
            <a:off x="4038448" y="1280160"/>
            <a:ext cx="4114800" cy="1371600"/>
          </a:xfrm>
          <a:prstGeom prst="rect">
            <a:avLst/>
          </a:prstGeom>
        </p:spPr>
      </p:pic>
      <p:sp>
        <p:nvSpPr>
          <p:cNvPr id="5" name="Text 2"/>
          <p:cNvSpPr/>
          <p:nvPr/>
        </p:nvSpPr>
        <p:spPr>
          <a:xfrm>
            <a:off x="0" y="2926080"/>
            <a:ext cx="12191695" cy="822960"/>
          </a:xfrm>
          <a:prstGeom prst="rect">
            <a:avLst/>
          </a:prstGeom>
          <a:noFill/>
          <a:ln/>
        </p:spPr>
        <p:txBody>
          <a:bodyPr wrap="square" rtlCol="0" anchor="ctr"/>
          <a:lstStyle/>
          <a:p>
            <a:pPr marL="0" indent="0" algn="ctr">
              <a:buNone/>
            </a:pPr>
            <a:r>
              <a:rPr lang="en-US" sz="5600" b="1">
                <a:solidFill>
                  <a:srgbClr val="23446A"/>
                </a:solidFill>
                <a:latin typeface="Calibri" pitchFamily="34" charset="0"/>
                <a:ea typeface="Calibri" pitchFamily="34" charset="-122"/>
                <a:cs typeface="Calibri" pitchFamily="34" charset="-120"/>
              </a:rPr>
              <a:t>Welcome</a:t>
            </a:r>
            <a:endParaRPr lang="en-US" sz="5600"/>
          </a:p>
        </p:txBody>
      </p:sp>
      <p:sp>
        <p:nvSpPr>
          <p:cNvPr id="6" name="Shape 3"/>
          <p:cNvSpPr/>
          <p:nvPr/>
        </p:nvSpPr>
        <p:spPr>
          <a:xfrm>
            <a:off x="5181448" y="3794760"/>
            <a:ext cx="1828800" cy="73152"/>
          </a:xfrm>
          <a:prstGeom prst="rect">
            <a:avLst/>
          </a:prstGeom>
          <a:solidFill>
            <a:srgbClr val="0099D6"/>
          </a:solidFill>
          <a:ln w="12700">
            <a:solidFill>
              <a:srgbClr val="0099D6"/>
            </a:solidFill>
            <a:prstDash val="solid"/>
          </a:ln>
        </p:spPr>
        <p:txBody>
          <a:bodyPr/>
          <a:lstStyle/>
          <a:p>
            <a:endParaRPr lang="en-US"/>
          </a:p>
        </p:txBody>
      </p:sp>
      <p:sp>
        <p:nvSpPr>
          <p:cNvPr id="7" name="Text 4"/>
          <p:cNvSpPr/>
          <p:nvPr/>
        </p:nvSpPr>
        <p:spPr>
          <a:xfrm>
            <a:off x="0" y="4297680"/>
            <a:ext cx="12191695" cy="548640"/>
          </a:xfrm>
          <a:prstGeom prst="rect">
            <a:avLst/>
          </a:prstGeom>
          <a:noFill/>
          <a:ln/>
        </p:spPr>
        <p:txBody>
          <a:bodyPr wrap="square" lIns="91440" tIns="45720" rIns="91440" bIns="45720" rtlCol="0" anchor="ctr"/>
          <a:lstStyle/>
          <a:p>
            <a:pPr algn="ctr"/>
            <a:r>
              <a:rPr lang="en-US" sz="2800" dirty="0" err="1">
                <a:solidFill>
                  <a:srgbClr val="5A6B7E"/>
                </a:solidFill>
                <a:ea typeface="+mn-lt"/>
                <a:cs typeface="+mn-lt"/>
              </a:rPr>
              <a:t>RentalGuardian</a:t>
            </a:r>
            <a:r>
              <a:rPr lang="en-US" sz="2800" dirty="0">
                <a:solidFill>
                  <a:srgbClr val="5A6B7E"/>
                </a:solidFill>
                <a:ea typeface="+mn-lt"/>
                <a:cs typeface="+mn-lt"/>
              </a:rPr>
              <a:t> New Damage Claims Enhancement</a:t>
            </a:r>
            <a:endParaRPr lang="en-US" sz="2400" dirty="0">
              <a:solidFill>
                <a:srgbClr val="000000"/>
              </a:solidFill>
              <a:latin typeface="Calibri"/>
              <a:ea typeface="Calibri"/>
              <a:cs typeface="Calibri"/>
            </a:endParaRPr>
          </a:p>
          <a:p>
            <a:pPr algn="ctr"/>
            <a:r>
              <a:rPr lang="en-US" sz="2400">
                <a:solidFill>
                  <a:srgbClr val="5A6B7E"/>
                </a:solidFill>
                <a:latin typeface="Calibri"/>
                <a:ea typeface="Calibri"/>
                <a:cs typeface="Calibri"/>
              </a:rPr>
              <a:t> Training Guide</a:t>
            </a:r>
            <a:endParaRPr lang="en-US" sz="2400">
              <a:latin typeface="Calibri"/>
              <a:ea typeface="Calibri"/>
              <a:cs typeface="Calibri"/>
            </a:endParaRPr>
          </a:p>
        </p:txBody>
      </p:sp>
      <p:sp>
        <p:nvSpPr>
          <p:cNvPr id="8" name="Text 5"/>
          <p:cNvSpPr/>
          <p:nvPr/>
        </p:nvSpPr>
        <p:spPr>
          <a:xfrm>
            <a:off x="0" y="5105400"/>
            <a:ext cx="12191695" cy="365760"/>
          </a:xfrm>
          <a:prstGeom prst="rect">
            <a:avLst/>
          </a:prstGeom>
          <a:noFill/>
          <a:ln/>
        </p:spPr>
        <p:txBody>
          <a:bodyPr wrap="square" lIns="91440" tIns="45720" rIns="91440" bIns="45720" rtlCol="0" anchor="ctr"/>
          <a:lstStyle/>
          <a:p>
            <a:pPr marL="0" indent="0" algn="ctr">
              <a:buNone/>
            </a:pPr>
            <a:r>
              <a:rPr lang="en-US" sz="1400" b="1" kern="0" spc="400">
                <a:solidFill>
                  <a:srgbClr val="0099D6"/>
                </a:solidFill>
                <a:latin typeface="Calibri"/>
                <a:ea typeface="Calibri"/>
                <a:cs typeface="Calibri"/>
              </a:rPr>
              <a:t>RentalGuardian.com</a:t>
            </a:r>
            <a:endParaRPr lang="en-US" sz="1400">
              <a:latin typeface="Calibri"/>
              <a:ea typeface="Calibri"/>
              <a:cs typeface="Calibri"/>
            </a:endParaRPr>
          </a:p>
        </p:txBody>
      </p:sp>
      <p:sp>
        <p:nvSpPr>
          <p:cNvPr id="9" name="Shape 6"/>
          <p:cNvSpPr/>
          <p:nvPr/>
        </p:nvSpPr>
        <p:spPr>
          <a:xfrm>
            <a:off x="0" y="6217920"/>
            <a:ext cx="12191695" cy="640080"/>
          </a:xfrm>
          <a:prstGeom prst="rect">
            <a:avLst/>
          </a:prstGeom>
          <a:solidFill>
            <a:srgbClr val="23446A"/>
          </a:solidFill>
          <a:ln w="12700">
            <a:solidFill>
              <a:srgbClr val="23446A"/>
            </a:solidFill>
            <a:prstDash val="solid"/>
          </a:ln>
        </p:spPr>
        <p:txBody>
          <a:bodyPr/>
          <a:lstStyle/>
          <a:p>
            <a:endParaRPr lang="en-US"/>
          </a:p>
        </p:txBody>
      </p:sp>
      <p:sp>
        <p:nvSpPr>
          <p:cNvPr id="10" name="Shape 7"/>
          <p:cNvSpPr/>
          <p:nvPr/>
        </p:nvSpPr>
        <p:spPr>
          <a:xfrm>
            <a:off x="0" y="6144768"/>
            <a:ext cx="12191695" cy="73152"/>
          </a:xfrm>
          <a:prstGeom prst="rect">
            <a:avLst/>
          </a:prstGeom>
          <a:solidFill>
            <a:srgbClr val="0099D6"/>
          </a:solidFill>
          <a:ln w="12700">
            <a:solidFill>
              <a:srgbClr val="0099D6"/>
            </a:solidFill>
            <a:prstDash val="solid"/>
          </a:ln>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p:cNvSpPr/>
          <p:nvPr/>
        </p:nvSpPr>
        <p:spPr>
          <a:xfrm>
            <a:off x="457200" y="777240"/>
            <a:ext cx="9905695" cy="640080"/>
          </a:xfrm>
          <a:prstGeom prst="rect">
            <a:avLst/>
          </a:prstGeom>
          <a:noFill/>
          <a:ln/>
        </p:spPr>
        <p:txBody>
          <a:bodyPr wrap="square" lIns="91440" tIns="45720" rIns="91440" bIns="45720" rtlCol="0" anchor="ctr"/>
          <a:lstStyle/>
          <a:p>
            <a:r>
              <a:rPr lang="en-US" sz="3000" b="1">
                <a:solidFill>
                  <a:srgbClr val="23446A"/>
                </a:solidFill>
                <a:latin typeface="Calibri"/>
                <a:ea typeface="Calibri"/>
                <a:cs typeface="Calibri"/>
              </a:rPr>
              <a:t>Property Damage</a:t>
            </a:r>
            <a:endParaRPr lang="en-US" sz="3000"/>
          </a:p>
        </p:txBody>
      </p:sp>
      <p:sp>
        <p:nvSpPr>
          <p:cNvPr id="7" name="Shape 4"/>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sp>
        <p:nvSpPr>
          <p:cNvPr id="9" name="Text 6"/>
          <p:cNvSpPr/>
          <p:nvPr/>
        </p:nvSpPr>
        <p:spPr>
          <a:xfrm>
            <a:off x="731520" y="1783080"/>
            <a:ext cx="4754880" cy="640080"/>
          </a:xfrm>
          <a:prstGeom prst="rect">
            <a:avLst/>
          </a:prstGeom>
          <a:noFill/>
          <a:ln/>
        </p:spPr>
        <p:txBody>
          <a:bodyPr wrap="square" lIns="91440" tIns="45720" rIns="91440" bIns="45720" rtlCol="0" anchor="t"/>
          <a:lstStyle/>
          <a:p>
            <a:endParaRPr lang="en-US" sz="1400">
              <a:solidFill>
                <a:srgbClr val="1F2D3D"/>
              </a:solidFill>
              <a:latin typeface="Calibri"/>
              <a:ea typeface="Calibri"/>
              <a:cs typeface="Calibri"/>
            </a:endParaRPr>
          </a:p>
        </p:txBody>
      </p:sp>
      <p:sp>
        <p:nvSpPr>
          <p:cNvPr id="19" name="Shape 14"/>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20" name="Text 15"/>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New Damage Claims Enhancement</a:t>
            </a:r>
          </a:p>
        </p:txBody>
      </p:sp>
      <p:sp>
        <p:nvSpPr>
          <p:cNvPr id="21" name="Text 16"/>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8</a:t>
            </a:r>
            <a:endParaRPr lang="en-US" sz="900"/>
          </a:p>
        </p:txBody>
      </p:sp>
      <p:pic>
        <p:nvPicPr>
          <p:cNvPr id="22" name="Picture 21" descr="/mnt/workspace/working/assets/logo_color.png">
            <a:extLst>
              <a:ext uri="{FF2B5EF4-FFF2-40B4-BE49-F238E27FC236}">
                <a16:creationId xmlns:a16="http://schemas.microsoft.com/office/drawing/2014/main" id="{8B66A3C2-CA02-7EA1-6C45-791996B7B6D3}"/>
              </a:ext>
            </a:extLst>
          </p:cNvPr>
          <p:cNvPicPr>
            <a:picLocks noChangeAspect="1"/>
          </p:cNvPicPr>
          <p:nvPr/>
        </p:nvPicPr>
        <p:blipFill>
          <a:blip r:embed="rId3"/>
          <a:srcRect t="3158" b="7358"/>
          <a:stretch>
            <a:fillRect/>
          </a:stretch>
        </p:blipFill>
        <p:spPr>
          <a:xfrm>
            <a:off x="10225322" y="51841"/>
            <a:ext cx="1795272" cy="533400"/>
          </a:xfrm>
          <a:prstGeom prst="rect">
            <a:avLst/>
          </a:prstGeom>
        </p:spPr>
      </p:pic>
      <p:grpSp>
        <p:nvGrpSpPr>
          <p:cNvPr id="18" name="Group 17">
            <a:extLst>
              <a:ext uri="{FF2B5EF4-FFF2-40B4-BE49-F238E27FC236}">
                <a16:creationId xmlns:a16="http://schemas.microsoft.com/office/drawing/2014/main" id="{08532D55-901B-A2A8-7C74-30BCFACA223E}"/>
              </a:ext>
            </a:extLst>
          </p:cNvPr>
          <p:cNvGrpSpPr/>
          <p:nvPr/>
        </p:nvGrpSpPr>
        <p:grpSpPr>
          <a:xfrm>
            <a:off x="365760" y="1787293"/>
            <a:ext cx="5029200" cy="2169401"/>
            <a:chOff x="457200" y="2478173"/>
            <a:chExt cx="5029200" cy="2169401"/>
          </a:xfrm>
        </p:grpSpPr>
        <p:sp>
          <p:nvSpPr>
            <p:cNvPr id="10" name="Shape 7"/>
            <p:cNvSpPr/>
            <p:nvPr/>
          </p:nvSpPr>
          <p:spPr>
            <a:xfrm>
              <a:off x="457200" y="25877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1" name="Text 8"/>
            <p:cNvSpPr/>
            <p:nvPr/>
          </p:nvSpPr>
          <p:spPr>
            <a:xfrm>
              <a:off x="731520" y="2478173"/>
              <a:ext cx="4754880" cy="640080"/>
            </a:xfrm>
            <a:prstGeom prst="rect">
              <a:avLst/>
            </a:prstGeom>
            <a:noFill/>
            <a:ln/>
          </p:spPr>
          <p:txBody>
            <a:bodyPr wrap="square" lIns="91440" tIns="45720" rIns="91440" bIns="45720" rtlCol="0" anchor="t"/>
            <a:lstStyle/>
            <a:p>
              <a:r>
                <a:rPr lang="en-US" sz="1400" b="1" dirty="0">
                  <a:solidFill>
                    <a:srgbClr val="1F2D3D"/>
                  </a:solidFill>
                  <a:latin typeface="Calibri"/>
                  <a:ea typeface="Calibri"/>
                  <a:cs typeface="Calibri"/>
                </a:rPr>
                <a:t>Describe </a:t>
              </a:r>
              <a:r>
                <a:rPr lang="en-US" sz="1400">
                  <a:solidFill>
                    <a:srgbClr val="1F2D3D"/>
                  </a:solidFill>
                  <a:latin typeface="Calibri"/>
                  <a:ea typeface="Calibri"/>
                  <a:cs typeface="Calibri"/>
                </a:rPr>
                <a:t>the damage(s). </a:t>
              </a:r>
              <a:endParaRPr lang="en-US" sz="1400">
                <a:solidFill>
                  <a:srgbClr val="000000"/>
                </a:solidFill>
                <a:latin typeface="Calibri"/>
                <a:ea typeface="Calibri"/>
                <a:cs typeface="Calibri"/>
              </a:endParaRPr>
            </a:p>
            <a:p>
              <a:pPr marL="0" indent="0" algn="l">
                <a:buNone/>
              </a:pPr>
              <a:endParaRPr lang="en-US" sz="1400">
                <a:solidFill>
                  <a:srgbClr val="1F2D3D"/>
                </a:solidFill>
                <a:ea typeface="Calibri"/>
                <a:cs typeface="Calibri"/>
              </a:endParaRPr>
            </a:p>
          </p:txBody>
        </p:sp>
        <p:sp>
          <p:nvSpPr>
            <p:cNvPr id="12" name="Shape 9"/>
            <p:cNvSpPr/>
            <p:nvPr/>
          </p:nvSpPr>
          <p:spPr>
            <a:xfrm>
              <a:off x="457200" y="32735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3" name="Text 10"/>
            <p:cNvSpPr/>
            <p:nvPr/>
          </p:nvSpPr>
          <p:spPr>
            <a:xfrm>
              <a:off x="731520" y="3154680"/>
              <a:ext cx="4754880" cy="640080"/>
            </a:xfrm>
            <a:prstGeom prst="rect">
              <a:avLst/>
            </a:prstGeom>
            <a:noFill/>
            <a:ln/>
          </p:spPr>
          <p:txBody>
            <a:bodyPr wrap="square" lIns="91440" tIns="45720" rIns="91440" bIns="45720" rtlCol="0" anchor="t"/>
            <a:lstStyle/>
            <a:p>
              <a:r>
                <a:rPr lang="en-US" sz="1400">
                  <a:solidFill>
                    <a:srgbClr val="1F2D3D"/>
                  </a:solidFill>
                  <a:latin typeface="Calibri"/>
                  <a:ea typeface="Calibri"/>
                  <a:cs typeface="Calibri"/>
                </a:rPr>
                <a:t>When clicking </a:t>
              </a:r>
              <a:r>
                <a:rPr lang="en-US" sz="1400" b="1">
                  <a:solidFill>
                    <a:srgbClr val="1F2D3D"/>
                  </a:solidFill>
                  <a:latin typeface="Calibri"/>
                  <a:ea typeface="Calibri"/>
                  <a:cs typeface="Calibri"/>
                </a:rPr>
                <a:t>Add, attach photos for each </a:t>
              </a:r>
              <a:r>
                <a:rPr lang="en-US" sz="1400">
                  <a:solidFill>
                    <a:srgbClr val="1F2D3D"/>
                  </a:solidFill>
                  <a:latin typeface="Calibri"/>
                  <a:ea typeface="Calibri"/>
                  <a:cs typeface="Calibri"/>
                </a:rPr>
                <a:t>damaged item. </a:t>
              </a:r>
              <a:r>
                <a:rPr lang="en-US" sz="1400" b="1">
                  <a:solidFill>
                    <a:srgbClr val="1F2D3D"/>
                  </a:solidFill>
                  <a:latin typeface="Calibri"/>
                  <a:ea typeface="Calibri"/>
                  <a:cs typeface="Calibri"/>
                </a:rPr>
                <a:t>Add items one at a time.</a:t>
              </a:r>
              <a:endParaRPr lang="en-US" sz="1400">
                <a:latin typeface="Calibri"/>
                <a:ea typeface="Calibri"/>
                <a:cs typeface="Calibri"/>
              </a:endParaRPr>
            </a:p>
          </p:txBody>
        </p:sp>
        <p:grpSp>
          <p:nvGrpSpPr>
            <p:cNvPr id="17" name="Group 16">
              <a:extLst>
                <a:ext uri="{FF2B5EF4-FFF2-40B4-BE49-F238E27FC236}">
                  <a16:creationId xmlns:a16="http://schemas.microsoft.com/office/drawing/2014/main" id="{750449B9-0528-B612-E245-0409D0DA9338}"/>
                </a:ext>
              </a:extLst>
            </p:cNvPr>
            <p:cNvGrpSpPr/>
            <p:nvPr/>
          </p:nvGrpSpPr>
          <p:grpSpPr>
            <a:xfrm>
              <a:off x="457200" y="4007494"/>
              <a:ext cx="5029200" cy="640080"/>
              <a:chOff x="596590" y="3505689"/>
              <a:chExt cx="5029200" cy="640080"/>
            </a:xfrm>
          </p:grpSpPr>
          <p:sp>
            <p:nvSpPr>
              <p:cNvPr id="5" name="Shape 11">
                <a:extLst>
                  <a:ext uri="{FF2B5EF4-FFF2-40B4-BE49-F238E27FC236}">
                    <a16:creationId xmlns:a16="http://schemas.microsoft.com/office/drawing/2014/main" id="{724CEFA2-90D1-DFBD-73CB-3EC8E6FD38F5}"/>
                  </a:ext>
                </a:extLst>
              </p:cNvPr>
              <p:cNvSpPr/>
              <p:nvPr/>
            </p:nvSpPr>
            <p:spPr>
              <a:xfrm>
                <a:off x="596590" y="3615268"/>
                <a:ext cx="128016" cy="128016"/>
              </a:xfrm>
              <a:prstGeom prst="ellipse">
                <a:avLst/>
              </a:prstGeom>
              <a:solidFill>
                <a:srgbClr val="0099D6"/>
              </a:solidFill>
              <a:ln w="12700">
                <a:solidFill>
                  <a:srgbClr val="0099D6"/>
                </a:solidFill>
                <a:prstDash val="solid"/>
              </a:ln>
            </p:spPr>
            <p:txBody>
              <a:bodyPr/>
              <a:lstStyle/>
              <a:p>
                <a:endParaRPr lang="en-US"/>
              </a:p>
            </p:txBody>
          </p:sp>
          <p:sp>
            <p:nvSpPr>
              <p:cNvPr id="8" name="Text 12">
                <a:extLst>
                  <a:ext uri="{FF2B5EF4-FFF2-40B4-BE49-F238E27FC236}">
                    <a16:creationId xmlns:a16="http://schemas.microsoft.com/office/drawing/2014/main" id="{60EC1B67-7F9F-9EA9-B6B7-AD5155B1C787}"/>
                  </a:ext>
                </a:extLst>
              </p:cNvPr>
              <p:cNvSpPr/>
              <p:nvPr/>
            </p:nvSpPr>
            <p:spPr>
              <a:xfrm>
                <a:off x="870910" y="3505689"/>
                <a:ext cx="4754880" cy="640080"/>
              </a:xfrm>
              <a:prstGeom prst="rect">
                <a:avLst/>
              </a:prstGeom>
              <a:noFill/>
              <a:ln/>
            </p:spPr>
            <p:txBody>
              <a:bodyPr wrap="square" lIns="91440" tIns="45720" rIns="91440" bIns="45720" rtlCol="0" anchor="t"/>
              <a:lstStyle/>
              <a:p>
                <a:r>
                  <a:rPr lang="en-US" sz="1400" b="1">
                    <a:solidFill>
                      <a:srgbClr val="1F2D3D"/>
                    </a:solidFill>
                    <a:ea typeface="Calibri"/>
                    <a:cs typeface="Calibri"/>
                  </a:rPr>
                  <a:t>Select whether the damage resulted in business interruption.</a:t>
                </a:r>
              </a:p>
              <a:p>
                <a:endParaRPr lang="en-US" sz="1400">
                  <a:solidFill>
                    <a:srgbClr val="1F2D3D"/>
                  </a:solidFill>
                  <a:ea typeface="Calibri"/>
                  <a:cs typeface="Calibri"/>
                </a:endParaRPr>
              </a:p>
              <a:p>
                <a:r>
                  <a:rPr lang="en-US" sz="1400">
                    <a:solidFill>
                      <a:srgbClr val="1F2D3D"/>
                    </a:solidFill>
                    <a:ea typeface="Calibri"/>
                    <a:cs typeface="Calibri"/>
                  </a:rPr>
                  <a:t>If "Yes" for </a:t>
                </a:r>
                <a:r>
                  <a:rPr lang="en-US" sz="1400" b="1">
                    <a:solidFill>
                      <a:srgbClr val="1F2D3D"/>
                    </a:solidFill>
                    <a:ea typeface="Calibri"/>
                    <a:cs typeface="Calibri"/>
                  </a:rPr>
                  <a:t>Business Interruption</a:t>
                </a:r>
              </a:p>
              <a:p>
                <a:pPr marL="285750" indent="-285750">
                  <a:buFont typeface="Arial,Sans-Serif"/>
                  <a:buChar char="•"/>
                </a:pPr>
                <a:r>
                  <a:rPr lang="en-US" sz="1400" b="1">
                    <a:solidFill>
                      <a:srgbClr val="1F2D3D"/>
                    </a:solidFill>
                    <a:ea typeface="Calibri"/>
                    <a:cs typeface="Calibri"/>
                  </a:rPr>
                  <a:t>Provide </a:t>
                </a:r>
                <a:r>
                  <a:rPr lang="en-US" sz="1400">
                    <a:solidFill>
                      <a:srgbClr val="1F2D3D"/>
                    </a:solidFill>
                    <a:ea typeface="Calibri"/>
                    <a:cs typeface="Calibri"/>
                  </a:rPr>
                  <a:t>the </a:t>
                </a:r>
                <a:r>
                  <a:rPr lang="en-US" sz="1400" b="1">
                    <a:solidFill>
                      <a:srgbClr val="1F2D3D"/>
                    </a:solidFill>
                    <a:ea typeface="Calibri"/>
                    <a:cs typeface="Calibri"/>
                  </a:rPr>
                  <a:t>date &amp; time </a:t>
                </a:r>
                <a:r>
                  <a:rPr lang="en-US" sz="1400">
                    <a:solidFill>
                      <a:srgbClr val="1F2D3D"/>
                    </a:solidFill>
                    <a:ea typeface="Calibri"/>
                    <a:cs typeface="Calibri"/>
                  </a:rPr>
                  <a:t>when the business functions stopped.</a:t>
                </a:r>
              </a:p>
              <a:p>
                <a:pPr marL="285750" indent="-285750">
                  <a:buFont typeface="Arial,Sans-Serif"/>
                  <a:buChar char="•"/>
                </a:pPr>
                <a:r>
                  <a:rPr lang="en-US" sz="1400" b="1">
                    <a:solidFill>
                      <a:srgbClr val="1F2D3D"/>
                    </a:solidFill>
                    <a:ea typeface="Calibri"/>
                    <a:cs typeface="Calibri"/>
                  </a:rPr>
                  <a:t>Provide </a:t>
                </a:r>
                <a:r>
                  <a:rPr lang="en-US" sz="1400">
                    <a:solidFill>
                      <a:srgbClr val="1F2D3D"/>
                    </a:solidFill>
                    <a:ea typeface="Calibri"/>
                    <a:cs typeface="Calibri"/>
                  </a:rPr>
                  <a:t>the </a:t>
                </a:r>
                <a:r>
                  <a:rPr lang="en-US" sz="1400" b="1">
                    <a:solidFill>
                      <a:srgbClr val="1F2D3D"/>
                    </a:solidFill>
                    <a:ea typeface="Calibri"/>
                    <a:cs typeface="Calibri"/>
                  </a:rPr>
                  <a:t>date &amp; time </a:t>
                </a:r>
                <a:r>
                  <a:rPr lang="en-US" sz="1400">
                    <a:solidFill>
                      <a:srgbClr val="1F2D3D"/>
                    </a:solidFill>
                    <a:ea typeface="Calibri"/>
                    <a:cs typeface="Calibri"/>
                  </a:rPr>
                  <a:t>when the business became</a:t>
                </a:r>
                <a:r>
                  <a:rPr lang="en-US" sz="1400" b="1">
                    <a:solidFill>
                      <a:srgbClr val="1F2D3D"/>
                    </a:solidFill>
                    <a:ea typeface="Calibri"/>
                    <a:cs typeface="Calibri"/>
                  </a:rPr>
                  <a:t> </a:t>
                </a:r>
                <a:r>
                  <a:rPr lang="en-US" sz="1400">
                    <a:solidFill>
                      <a:srgbClr val="1F2D3D"/>
                    </a:solidFill>
                    <a:ea typeface="Calibri"/>
                    <a:cs typeface="Calibri"/>
                  </a:rPr>
                  <a:t>available.</a:t>
                </a:r>
                <a:endParaRPr lang="en-US" sz="1400">
                  <a:solidFill>
                    <a:srgbClr val="000000"/>
                  </a:solidFill>
                  <a:ea typeface="Calibri"/>
                  <a:cs typeface="Calibri"/>
                </a:endParaRPr>
              </a:p>
              <a:p>
                <a:pPr marL="285750" indent="-285750">
                  <a:buFont typeface="Arial,Sans-Serif"/>
                  <a:buChar char="•"/>
                </a:pPr>
                <a:endParaRPr lang="en-US" sz="1400">
                  <a:solidFill>
                    <a:srgbClr val="1F2D3D"/>
                  </a:solidFill>
                  <a:ea typeface="Calibri"/>
                  <a:cs typeface="Calibri"/>
                </a:endParaRPr>
              </a:p>
              <a:p>
                <a:pPr marL="285750" indent="-285750">
                  <a:buFont typeface="Arial,Sans-Serif"/>
                  <a:buChar char="•"/>
                </a:pPr>
                <a:endParaRPr lang="en-US" sz="1400">
                  <a:solidFill>
                    <a:srgbClr val="1F2D3D"/>
                  </a:solidFill>
                  <a:ea typeface="Calibri"/>
                  <a:cs typeface="Calibri"/>
                </a:endParaRPr>
              </a:p>
              <a:p>
                <a:pPr marL="285750" indent="-285750">
                  <a:buFont typeface="Arial,Sans-Serif"/>
                  <a:buChar char="•"/>
                </a:pPr>
                <a:endParaRPr lang="en-US" sz="1400">
                  <a:solidFill>
                    <a:srgbClr val="000000"/>
                  </a:solidFill>
                  <a:ea typeface="Calibri"/>
                  <a:cs typeface="Calibri"/>
                </a:endParaRPr>
              </a:p>
              <a:p>
                <a:endParaRPr lang="en-US" sz="1400">
                  <a:solidFill>
                    <a:srgbClr val="1F2D3D"/>
                  </a:solidFill>
                  <a:ea typeface="Calibri"/>
                  <a:cs typeface="Calibri"/>
                </a:endParaRPr>
              </a:p>
            </p:txBody>
          </p:sp>
        </p:grpSp>
      </p:grpSp>
      <p:sp>
        <p:nvSpPr>
          <p:cNvPr id="16" name="Shape 13"/>
          <p:cNvSpPr/>
          <p:nvPr/>
        </p:nvSpPr>
        <p:spPr>
          <a:xfrm>
            <a:off x="5760720" y="1412859"/>
            <a:ext cx="5980028" cy="4635562"/>
          </a:xfrm>
          <a:prstGeom prst="rect">
            <a:avLst/>
          </a:prstGeom>
          <a:solidFill>
            <a:srgbClr val="F4F7FB"/>
          </a:solidFill>
          <a:ln w="12700">
            <a:solidFill>
              <a:srgbClr val="D6DEE8"/>
            </a:solidFill>
            <a:prstDash val="solid"/>
          </a:ln>
        </p:spPr>
        <p:txBody>
          <a:bodyPr/>
          <a:lstStyle/>
          <a:p>
            <a:endParaRPr lang="en-US"/>
          </a:p>
        </p:txBody>
      </p:sp>
      <p:pic>
        <p:nvPicPr>
          <p:cNvPr id="27" name="Picture 26" descr="A screenshot of a computer">
            <a:extLst>
              <a:ext uri="{FF2B5EF4-FFF2-40B4-BE49-F238E27FC236}">
                <a16:creationId xmlns:a16="http://schemas.microsoft.com/office/drawing/2014/main" id="{25539335-FF45-C2DF-A250-1E7045A4BBE2}"/>
              </a:ext>
            </a:extLst>
          </p:cNvPr>
          <p:cNvPicPr>
            <a:picLocks noChangeAspect="1"/>
          </p:cNvPicPr>
          <p:nvPr/>
        </p:nvPicPr>
        <p:blipFill>
          <a:blip r:embed="rId4"/>
          <a:stretch>
            <a:fillRect/>
          </a:stretch>
        </p:blipFill>
        <p:spPr>
          <a:xfrm>
            <a:off x="5810807" y="1472787"/>
            <a:ext cx="5874698" cy="4476502"/>
          </a:xfrm>
          <a:prstGeom prst="rect">
            <a:avLst/>
          </a:prstGeom>
        </p:spPr>
      </p:pic>
      <p:sp>
        <p:nvSpPr>
          <p:cNvPr id="26" name="TextBox 25">
            <a:extLst>
              <a:ext uri="{FF2B5EF4-FFF2-40B4-BE49-F238E27FC236}">
                <a16:creationId xmlns:a16="http://schemas.microsoft.com/office/drawing/2014/main" id="{9CF9470A-6AC7-9B28-780B-1236501547FC}"/>
              </a:ext>
            </a:extLst>
          </p:cNvPr>
          <p:cNvSpPr txBox="1"/>
          <p:nvPr/>
        </p:nvSpPr>
        <p:spPr>
          <a:xfrm>
            <a:off x="246197" y="4925710"/>
            <a:ext cx="5278244" cy="8386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i="1" kern="0">
                <a:solidFill>
                  <a:srgbClr val="0099D6"/>
                </a:solidFill>
                <a:latin typeface="Calibri"/>
                <a:ea typeface="Calibri"/>
                <a:cs typeface="Calibri"/>
              </a:rPr>
              <a:t>Please note</a:t>
            </a:r>
            <a:r>
              <a:rPr lang="en-US" sz="1400" kern="0">
                <a:solidFill>
                  <a:srgbClr val="1F2D3D"/>
                </a:solidFill>
                <a:latin typeface="Calibri"/>
                <a:ea typeface="Calibri"/>
                <a:cs typeface="Calibri"/>
              </a:rPr>
              <a:t>: </a:t>
            </a:r>
            <a:endParaRPr lang="en-US" sz="1400" kern="0">
              <a:latin typeface="Calibri"/>
              <a:ea typeface="Calibri"/>
              <a:cs typeface="Calibri"/>
            </a:endParaRPr>
          </a:p>
          <a:p>
            <a:endParaRPr lang="en-US" sz="1050" kern="0">
              <a:latin typeface="Segoe UI"/>
              <a:ea typeface="Segoe UI"/>
              <a:cs typeface="Segoe UI"/>
            </a:endParaRPr>
          </a:p>
          <a:p>
            <a:r>
              <a:rPr lang="en-US" sz="1200">
                <a:solidFill>
                  <a:srgbClr val="1F2D3D"/>
                </a:solidFill>
                <a:ea typeface="+mn-lt"/>
                <a:cs typeface="+mn-lt"/>
              </a:rPr>
              <a:t>Please only upload images of the selected damage. You will be able to add additional documentation (receipts or invoices) later in the portal.</a:t>
            </a:r>
            <a:endParaRPr lang="en-US">
              <a:ea typeface="+mn-lt"/>
              <a:cs typeface="+mn-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p:cNvSpPr/>
          <p:nvPr/>
        </p:nvSpPr>
        <p:spPr>
          <a:xfrm>
            <a:off x="457200" y="777240"/>
            <a:ext cx="9905695" cy="640080"/>
          </a:xfrm>
          <a:prstGeom prst="rect">
            <a:avLst/>
          </a:prstGeom>
          <a:noFill/>
          <a:ln/>
        </p:spPr>
        <p:txBody>
          <a:bodyPr wrap="square" rtlCol="0" anchor="ctr"/>
          <a:lstStyle/>
          <a:p>
            <a:pPr marL="0" indent="0" algn="l">
              <a:buNone/>
            </a:pPr>
            <a:r>
              <a:rPr lang="en-US" sz="3000" b="1">
                <a:solidFill>
                  <a:srgbClr val="23446A"/>
                </a:solidFill>
                <a:latin typeface="Calibri" pitchFamily="34" charset="0"/>
                <a:ea typeface="Calibri" pitchFamily="34" charset="-122"/>
                <a:cs typeface="Calibri" pitchFamily="34" charset="-120"/>
              </a:rPr>
              <a:t>Property Damage (continued)</a:t>
            </a:r>
            <a:endParaRPr lang="en-US" sz="3000"/>
          </a:p>
        </p:txBody>
      </p:sp>
      <p:sp>
        <p:nvSpPr>
          <p:cNvPr id="7" name="Shape 4"/>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sp>
        <p:nvSpPr>
          <p:cNvPr id="19" name="Shape 14"/>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20" name="Text 15"/>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New Damage Claims Enhancement</a:t>
            </a:r>
          </a:p>
        </p:txBody>
      </p:sp>
      <p:sp>
        <p:nvSpPr>
          <p:cNvPr id="21" name="Text 16"/>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9</a:t>
            </a:r>
            <a:endParaRPr lang="en-US" sz="900"/>
          </a:p>
        </p:txBody>
      </p:sp>
      <p:pic>
        <p:nvPicPr>
          <p:cNvPr id="22" name="Picture 21" descr="/mnt/workspace/working/assets/logo_color.png">
            <a:extLst>
              <a:ext uri="{FF2B5EF4-FFF2-40B4-BE49-F238E27FC236}">
                <a16:creationId xmlns:a16="http://schemas.microsoft.com/office/drawing/2014/main" id="{88B18A6F-3B10-4F71-621C-19FD7513A9AE}"/>
              </a:ext>
            </a:extLst>
          </p:cNvPr>
          <p:cNvPicPr>
            <a:picLocks noChangeAspect="1"/>
          </p:cNvPicPr>
          <p:nvPr/>
        </p:nvPicPr>
        <p:blipFill>
          <a:blip r:embed="rId3"/>
          <a:srcRect t="3158" b="7358"/>
          <a:stretch>
            <a:fillRect/>
          </a:stretch>
        </p:blipFill>
        <p:spPr>
          <a:xfrm>
            <a:off x="10262797" y="51841"/>
            <a:ext cx="1795272" cy="533400"/>
          </a:xfrm>
          <a:prstGeom prst="rect">
            <a:avLst/>
          </a:prstGeom>
        </p:spPr>
      </p:pic>
      <p:grpSp>
        <p:nvGrpSpPr>
          <p:cNvPr id="23" name="Group 22">
            <a:extLst>
              <a:ext uri="{FF2B5EF4-FFF2-40B4-BE49-F238E27FC236}">
                <a16:creationId xmlns:a16="http://schemas.microsoft.com/office/drawing/2014/main" id="{CD0A97D0-35B9-C93A-5306-C66B6F32015F}"/>
              </a:ext>
            </a:extLst>
          </p:cNvPr>
          <p:cNvGrpSpPr/>
          <p:nvPr/>
        </p:nvGrpSpPr>
        <p:grpSpPr>
          <a:xfrm>
            <a:off x="6314902" y="779509"/>
            <a:ext cx="5030003" cy="5704339"/>
            <a:chOff x="6314902" y="779509"/>
            <a:chExt cx="5030003" cy="5704339"/>
          </a:xfrm>
        </p:grpSpPr>
        <p:sp>
          <p:nvSpPr>
            <p:cNvPr id="24" name="Shape 13">
              <a:extLst>
                <a:ext uri="{FF2B5EF4-FFF2-40B4-BE49-F238E27FC236}">
                  <a16:creationId xmlns:a16="http://schemas.microsoft.com/office/drawing/2014/main" id="{48E43C8E-36B1-AD68-C9E4-9CAD5C9F052F}"/>
                </a:ext>
              </a:extLst>
            </p:cNvPr>
            <p:cNvSpPr/>
            <p:nvPr/>
          </p:nvSpPr>
          <p:spPr>
            <a:xfrm>
              <a:off x="6314902" y="779509"/>
              <a:ext cx="5030003" cy="5704339"/>
            </a:xfrm>
            <a:prstGeom prst="rect">
              <a:avLst/>
            </a:prstGeom>
            <a:solidFill>
              <a:srgbClr val="F4F7FB"/>
            </a:solidFill>
            <a:ln w="12700">
              <a:solidFill>
                <a:srgbClr val="D6DEE8"/>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25" name="Picture 24" descr="A screenshot of a document">
              <a:extLst>
                <a:ext uri="{FF2B5EF4-FFF2-40B4-BE49-F238E27FC236}">
                  <a16:creationId xmlns:a16="http://schemas.microsoft.com/office/drawing/2014/main" id="{DAAF289E-17CD-CCA1-2AAF-EEDFB6E09B0E}"/>
                </a:ext>
              </a:extLst>
            </p:cNvPr>
            <p:cNvPicPr>
              <a:picLocks noChangeAspect="1"/>
            </p:cNvPicPr>
            <p:nvPr/>
          </p:nvPicPr>
          <p:blipFill>
            <a:blip r:embed="rId4"/>
            <a:stretch>
              <a:fillRect/>
            </a:stretch>
          </p:blipFill>
          <p:spPr>
            <a:xfrm>
              <a:off x="6421692" y="880753"/>
              <a:ext cx="4811265" cy="5502234"/>
            </a:xfrm>
            <a:prstGeom prst="rect">
              <a:avLst/>
            </a:prstGeom>
          </p:spPr>
        </p:pic>
      </p:grpSp>
      <p:sp>
        <p:nvSpPr>
          <p:cNvPr id="26" name="TextBox 25">
            <a:extLst>
              <a:ext uri="{FF2B5EF4-FFF2-40B4-BE49-F238E27FC236}">
                <a16:creationId xmlns:a16="http://schemas.microsoft.com/office/drawing/2014/main" id="{F1AA72E3-2CC2-D141-B937-D058BF20AED8}"/>
              </a:ext>
            </a:extLst>
          </p:cNvPr>
          <p:cNvSpPr txBox="1"/>
          <p:nvPr/>
        </p:nvSpPr>
        <p:spPr>
          <a:xfrm>
            <a:off x="457200" y="1717040"/>
            <a:ext cx="420624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rgbClr val="1F2D3D"/>
                </a:solidFill>
                <a:latin typeface="Calibri"/>
                <a:ea typeface="Calibri"/>
                <a:cs typeface="Calibri"/>
              </a:rPr>
              <a:t>Click "Add" to upload photos of the damages</a:t>
            </a:r>
          </a:p>
        </p:txBody>
      </p:sp>
      <p:sp>
        <p:nvSpPr>
          <p:cNvPr id="14" name="Shape 11">
            <a:extLst>
              <a:ext uri="{FF2B5EF4-FFF2-40B4-BE49-F238E27FC236}">
                <a16:creationId xmlns:a16="http://schemas.microsoft.com/office/drawing/2014/main" id="{FBFE70C5-1F1B-14B4-B56F-5476DC211C8D}"/>
              </a:ext>
            </a:extLst>
          </p:cNvPr>
          <p:cNvSpPr/>
          <p:nvPr/>
        </p:nvSpPr>
        <p:spPr>
          <a:xfrm>
            <a:off x="376198" y="3807957"/>
            <a:ext cx="128016" cy="128016"/>
          </a:xfrm>
          <a:prstGeom prst="ellipse">
            <a:avLst/>
          </a:prstGeom>
          <a:solidFill>
            <a:srgbClr val="0099D6"/>
          </a:solidFill>
          <a:ln w="12700">
            <a:solidFill>
              <a:srgbClr val="0099D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nvGrpSpPr>
          <p:cNvPr id="16" name="Group 15">
            <a:extLst>
              <a:ext uri="{FF2B5EF4-FFF2-40B4-BE49-F238E27FC236}">
                <a16:creationId xmlns:a16="http://schemas.microsoft.com/office/drawing/2014/main" id="{6F1ED472-4D8F-5FB5-B632-A7B061D3487A}"/>
              </a:ext>
            </a:extLst>
          </p:cNvPr>
          <p:cNvGrpSpPr/>
          <p:nvPr/>
        </p:nvGrpSpPr>
        <p:grpSpPr>
          <a:xfrm>
            <a:off x="375053" y="2307931"/>
            <a:ext cx="4968240" cy="2078136"/>
            <a:chOff x="365760" y="2270760"/>
            <a:chExt cx="4968240" cy="2078136"/>
          </a:xfrm>
        </p:grpSpPr>
        <p:grpSp>
          <p:nvGrpSpPr>
            <p:cNvPr id="5" name="Group 4">
              <a:extLst>
                <a:ext uri="{FF2B5EF4-FFF2-40B4-BE49-F238E27FC236}">
                  <a16:creationId xmlns:a16="http://schemas.microsoft.com/office/drawing/2014/main" id="{3C787F61-8BBD-E7A3-7C27-7F9D669BFE22}"/>
                </a:ext>
              </a:extLst>
            </p:cNvPr>
            <p:cNvGrpSpPr/>
            <p:nvPr/>
          </p:nvGrpSpPr>
          <p:grpSpPr>
            <a:xfrm>
              <a:off x="365760" y="2270760"/>
              <a:ext cx="4968240" cy="1346757"/>
              <a:chOff x="457200" y="1783080"/>
              <a:chExt cx="4968240" cy="1346757"/>
            </a:xfrm>
          </p:grpSpPr>
          <p:sp>
            <p:nvSpPr>
              <p:cNvPr id="8" name="Shape 5"/>
              <p:cNvSpPr/>
              <p:nvPr/>
            </p:nvSpPr>
            <p:spPr>
              <a:xfrm>
                <a:off x="457200" y="1901952"/>
                <a:ext cx="128016" cy="128016"/>
              </a:xfrm>
              <a:prstGeom prst="ellipse">
                <a:avLst/>
              </a:prstGeom>
              <a:solidFill>
                <a:srgbClr val="0099D6"/>
              </a:solidFill>
              <a:ln w="12700">
                <a:solidFill>
                  <a:srgbClr val="0099D6"/>
                </a:solidFill>
                <a:prstDash val="solid"/>
              </a:ln>
            </p:spPr>
            <p:txBody>
              <a:bodyPr/>
              <a:lstStyle/>
              <a:p>
                <a:endParaRPr lang="en-US"/>
              </a:p>
            </p:txBody>
          </p:sp>
          <p:sp>
            <p:nvSpPr>
              <p:cNvPr id="9" name="Text 6"/>
              <p:cNvSpPr/>
              <p:nvPr/>
            </p:nvSpPr>
            <p:spPr>
              <a:xfrm>
                <a:off x="670560" y="1783080"/>
                <a:ext cx="4754880" cy="640080"/>
              </a:xfrm>
              <a:prstGeom prst="rect">
                <a:avLst/>
              </a:prstGeom>
              <a:noFill/>
              <a:ln/>
            </p:spPr>
            <p:txBody>
              <a:bodyPr wrap="square" lIns="91440" tIns="45720" rIns="91440" bIns="45720" rtlCol="0" anchor="t"/>
              <a:lstStyle/>
              <a:p>
                <a:r>
                  <a:rPr lang="en-US" sz="1400">
                    <a:solidFill>
                      <a:srgbClr val="1F2D3D"/>
                    </a:solidFill>
                    <a:latin typeface="Calibri"/>
                    <a:ea typeface="Calibri"/>
                    <a:cs typeface="Calibri"/>
                  </a:rPr>
                  <a:t>Select whether the damage affected the </a:t>
                </a:r>
                <a:r>
                  <a:rPr lang="en-US" sz="1400" b="1">
                    <a:solidFill>
                      <a:srgbClr val="1F2D3D"/>
                    </a:solidFill>
                    <a:latin typeface="Calibri"/>
                    <a:ea typeface="Calibri"/>
                    <a:cs typeface="Calibri"/>
                  </a:rPr>
                  <a:t>structure </a:t>
                </a:r>
                <a:r>
                  <a:rPr lang="en-US" sz="1400">
                    <a:solidFill>
                      <a:srgbClr val="1F2D3D"/>
                    </a:solidFill>
                    <a:latin typeface="Calibri"/>
                    <a:ea typeface="Calibri"/>
                    <a:cs typeface="Calibri"/>
                  </a:rPr>
                  <a:t>or </a:t>
                </a:r>
                <a:r>
                  <a:rPr lang="en-US" sz="1400" b="1">
                    <a:solidFill>
                      <a:srgbClr val="1F2D3D"/>
                    </a:solidFill>
                    <a:latin typeface="Calibri"/>
                    <a:ea typeface="Calibri"/>
                    <a:cs typeface="Calibri"/>
                  </a:rPr>
                  <a:t>contents</a:t>
                </a:r>
                <a:r>
                  <a:rPr lang="en-US" sz="1400">
                    <a:solidFill>
                      <a:srgbClr val="1F2D3D"/>
                    </a:solidFill>
                    <a:latin typeface="Calibri"/>
                    <a:ea typeface="Calibri"/>
                    <a:cs typeface="Calibri"/>
                  </a:rPr>
                  <a:t>.</a:t>
                </a:r>
                <a:endParaRPr lang="en-US" sz="1400">
                  <a:solidFill>
                    <a:srgbClr val="1F2D3D"/>
                  </a:solidFill>
                  <a:ea typeface="Calibri"/>
                  <a:cs typeface="Calibri"/>
                </a:endParaRPr>
              </a:p>
            </p:txBody>
          </p:sp>
          <p:sp>
            <p:nvSpPr>
              <p:cNvPr id="10" name="Shape 7"/>
              <p:cNvSpPr/>
              <p:nvPr/>
            </p:nvSpPr>
            <p:spPr>
              <a:xfrm>
                <a:off x="457200" y="25877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1" name="Text 8"/>
              <p:cNvSpPr/>
              <p:nvPr/>
            </p:nvSpPr>
            <p:spPr>
              <a:xfrm>
                <a:off x="668889" y="2489757"/>
                <a:ext cx="4754880" cy="640080"/>
              </a:xfrm>
              <a:prstGeom prst="rect">
                <a:avLst/>
              </a:prstGeom>
              <a:noFill/>
              <a:ln/>
            </p:spPr>
            <p:txBody>
              <a:bodyPr wrap="square" lIns="91440" tIns="45720" rIns="91440" bIns="45720" rtlCol="0" anchor="t"/>
              <a:lstStyle/>
              <a:p>
                <a:r>
                  <a:rPr lang="en-US" sz="1400" b="1">
                    <a:solidFill>
                      <a:srgbClr val="1F2D3D"/>
                    </a:solidFill>
                    <a:latin typeface="Calibri"/>
                    <a:ea typeface="Calibri"/>
                    <a:cs typeface="Calibri"/>
                  </a:rPr>
                  <a:t>Upload photos</a:t>
                </a:r>
                <a:r>
                  <a:rPr lang="en-US" sz="1400">
                    <a:solidFill>
                      <a:srgbClr val="1F2D3D"/>
                    </a:solidFill>
                    <a:latin typeface="Calibri"/>
                    <a:ea typeface="Calibri"/>
                    <a:cs typeface="Calibri"/>
                  </a:rPr>
                  <a:t> — intelligent automation helps improve claim accuracy and speed.</a:t>
                </a:r>
              </a:p>
              <a:p>
                <a:endParaRPr lang="en-US" sz="1400">
                  <a:solidFill>
                    <a:srgbClr val="1F2D3D"/>
                  </a:solidFill>
                  <a:latin typeface="Calibri"/>
                  <a:ea typeface="Calibri"/>
                  <a:cs typeface="Calibri"/>
                </a:endParaRPr>
              </a:p>
              <a:p>
                <a:endParaRPr lang="en-US" sz="1400">
                  <a:solidFill>
                    <a:srgbClr val="1F2D3D"/>
                  </a:solidFill>
                  <a:latin typeface="Calibri"/>
                  <a:ea typeface="Calibri"/>
                  <a:cs typeface="Calibri"/>
                </a:endParaRPr>
              </a:p>
              <a:p>
                <a:endParaRPr lang="en-US" sz="1400">
                  <a:solidFill>
                    <a:srgbClr val="1F2D3D"/>
                  </a:solidFill>
                  <a:latin typeface="Calibri"/>
                  <a:ea typeface="Calibri"/>
                  <a:cs typeface="Calibri"/>
                </a:endParaRPr>
              </a:p>
            </p:txBody>
          </p:sp>
        </p:grpSp>
        <p:sp>
          <p:nvSpPr>
            <p:cNvPr id="15" name="Text 12">
              <a:extLst>
                <a:ext uri="{FF2B5EF4-FFF2-40B4-BE49-F238E27FC236}">
                  <a16:creationId xmlns:a16="http://schemas.microsoft.com/office/drawing/2014/main" id="{523A50AD-366E-1CC9-EDBF-8E7601A71A95}"/>
                </a:ext>
              </a:extLst>
            </p:cNvPr>
            <p:cNvSpPr/>
            <p:nvPr/>
          </p:nvSpPr>
          <p:spPr>
            <a:xfrm>
              <a:off x="577450" y="3708816"/>
              <a:ext cx="4754880" cy="640080"/>
            </a:xfrm>
            <a:prstGeom prst="rect">
              <a:avLst/>
            </a:prstGeom>
            <a:noFill/>
            <a:ln/>
          </p:spPr>
          <p:txBody>
            <a:bodyPr wrap="square" lIns="91440" tIns="45720" rIns="91440" bIns="4572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a:solidFill>
                    <a:srgbClr val="1F2D3D"/>
                  </a:solidFill>
                  <a:ea typeface="Calibri"/>
                  <a:cs typeface="Calibri"/>
                </a:rPr>
                <a:t>Provide an estimated value of the item, or enter $1 if uncertain.</a:t>
              </a:r>
            </a:p>
          </p:txBody>
        </p:sp>
      </p:grpSp>
      <p:sp>
        <p:nvSpPr>
          <p:cNvPr id="13" name="TextBox 12">
            <a:extLst>
              <a:ext uri="{FF2B5EF4-FFF2-40B4-BE49-F238E27FC236}">
                <a16:creationId xmlns:a16="http://schemas.microsoft.com/office/drawing/2014/main" id="{767B99F6-F232-1BE8-9F26-C3F58F979923}"/>
              </a:ext>
            </a:extLst>
          </p:cNvPr>
          <p:cNvSpPr txBox="1"/>
          <p:nvPr/>
        </p:nvSpPr>
        <p:spPr>
          <a:xfrm>
            <a:off x="246197" y="4925710"/>
            <a:ext cx="5278244" cy="10310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i="1" kern="0">
                <a:solidFill>
                  <a:srgbClr val="0099D6"/>
                </a:solidFill>
                <a:latin typeface="Calibri"/>
                <a:ea typeface="Calibri"/>
                <a:cs typeface="Calibri"/>
              </a:rPr>
              <a:t>Please note</a:t>
            </a:r>
            <a:r>
              <a:rPr lang="en-US" sz="1400" kern="0">
                <a:solidFill>
                  <a:srgbClr val="1F2D3D"/>
                </a:solidFill>
                <a:latin typeface="Calibri"/>
                <a:ea typeface="Calibri"/>
                <a:cs typeface="Calibri"/>
              </a:rPr>
              <a:t>: </a:t>
            </a:r>
            <a:endParaRPr lang="en-US" sz="1400" kern="0">
              <a:latin typeface="Calibri"/>
              <a:ea typeface="Calibri"/>
              <a:cs typeface="Calibri"/>
            </a:endParaRPr>
          </a:p>
          <a:p>
            <a:endParaRPr lang="en-US" sz="1200">
              <a:solidFill>
                <a:srgbClr val="1F2D3D"/>
              </a:solidFill>
              <a:ea typeface="+mn-lt"/>
              <a:cs typeface="+mn-lt"/>
            </a:endParaRPr>
          </a:p>
          <a:p>
            <a:r>
              <a:rPr lang="en-US" sz="1200" dirty="0">
                <a:solidFill>
                  <a:srgbClr val="1F2D3D"/>
                </a:solidFill>
                <a:ea typeface="+mn-lt"/>
                <a:cs typeface="+mn-lt"/>
              </a:rPr>
              <a:t>Please only upload images of the selected damage. You will be able to </a:t>
            </a:r>
            <a:r>
              <a:rPr lang="en-US" sz="1200">
                <a:solidFill>
                  <a:srgbClr val="1F2D3D"/>
                </a:solidFill>
                <a:ea typeface="+mn-lt"/>
                <a:cs typeface="+mn-lt"/>
              </a:rPr>
              <a:t>add additional</a:t>
            </a:r>
            <a:r>
              <a:rPr lang="en-US" sz="1200" dirty="0">
                <a:solidFill>
                  <a:srgbClr val="1F2D3D"/>
                </a:solidFill>
                <a:ea typeface="+mn-lt"/>
                <a:cs typeface="+mn-lt"/>
              </a:rPr>
              <a:t> documentation (receipts or invoices) later in the portal.</a:t>
            </a:r>
          </a:p>
          <a:p>
            <a:endParaRPr lang="en-US" sz="1100">
              <a:solidFill>
                <a:srgbClr val="FFFFFF"/>
              </a:solidFill>
              <a:highlight>
                <a:srgbClr val="376EC8"/>
              </a:highlight>
              <a:latin typeface="Arial"/>
              <a:ea typeface="Calibri"/>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p:cNvSpPr/>
          <p:nvPr/>
        </p:nvSpPr>
        <p:spPr>
          <a:xfrm>
            <a:off x="457200" y="777240"/>
            <a:ext cx="9905695" cy="640080"/>
          </a:xfrm>
          <a:prstGeom prst="rect">
            <a:avLst/>
          </a:prstGeom>
          <a:noFill/>
          <a:ln/>
        </p:spPr>
        <p:txBody>
          <a:bodyPr wrap="square" rtlCol="0" anchor="ctr"/>
          <a:lstStyle/>
          <a:p>
            <a:pPr marL="0" indent="0" algn="l">
              <a:buNone/>
            </a:pPr>
            <a:r>
              <a:rPr lang="en-US" sz="3000" b="1">
                <a:solidFill>
                  <a:srgbClr val="23446A"/>
                </a:solidFill>
                <a:latin typeface="Calibri" pitchFamily="34" charset="0"/>
                <a:ea typeface="Calibri" pitchFamily="34" charset="-122"/>
                <a:cs typeface="Calibri" pitchFamily="34" charset="-120"/>
              </a:rPr>
              <a:t>Contact Information</a:t>
            </a:r>
            <a:endParaRPr lang="en-US" sz="3000"/>
          </a:p>
        </p:txBody>
      </p:sp>
      <p:sp>
        <p:nvSpPr>
          <p:cNvPr id="7" name="Shape 4"/>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grpSp>
        <p:nvGrpSpPr>
          <p:cNvPr id="14" name="Group 13">
            <a:extLst>
              <a:ext uri="{FF2B5EF4-FFF2-40B4-BE49-F238E27FC236}">
                <a16:creationId xmlns:a16="http://schemas.microsoft.com/office/drawing/2014/main" id="{EE635746-B5F5-3079-BA60-22B49BC3F8DE}"/>
              </a:ext>
            </a:extLst>
          </p:cNvPr>
          <p:cNvGrpSpPr/>
          <p:nvPr/>
        </p:nvGrpSpPr>
        <p:grpSpPr>
          <a:xfrm>
            <a:off x="457200" y="1783080"/>
            <a:ext cx="5029200" cy="2011680"/>
            <a:chOff x="457200" y="1783080"/>
            <a:chExt cx="5029200" cy="2011680"/>
          </a:xfrm>
        </p:grpSpPr>
        <p:sp>
          <p:nvSpPr>
            <p:cNvPr id="8" name="Shape 5"/>
            <p:cNvSpPr/>
            <p:nvPr/>
          </p:nvSpPr>
          <p:spPr>
            <a:xfrm>
              <a:off x="457200" y="1901952"/>
              <a:ext cx="128016" cy="128016"/>
            </a:xfrm>
            <a:prstGeom prst="ellipse">
              <a:avLst/>
            </a:prstGeom>
            <a:solidFill>
              <a:srgbClr val="0099D6"/>
            </a:solidFill>
            <a:ln w="12700">
              <a:solidFill>
                <a:srgbClr val="0099D6"/>
              </a:solidFill>
              <a:prstDash val="solid"/>
            </a:ln>
          </p:spPr>
          <p:txBody>
            <a:bodyPr/>
            <a:lstStyle/>
            <a:p>
              <a:endParaRPr lang="en-US"/>
            </a:p>
          </p:txBody>
        </p:sp>
        <p:sp>
          <p:nvSpPr>
            <p:cNvPr id="9" name="Text 6"/>
            <p:cNvSpPr/>
            <p:nvPr/>
          </p:nvSpPr>
          <p:spPr>
            <a:xfrm>
              <a:off x="731520" y="1783080"/>
              <a:ext cx="4754880" cy="640080"/>
            </a:xfrm>
            <a:prstGeom prst="rect">
              <a:avLst/>
            </a:prstGeom>
            <a:noFill/>
            <a:ln/>
          </p:spPr>
          <p:txBody>
            <a:bodyPr wrap="square" lIns="91440" tIns="45720" rIns="91440" bIns="45720" rtlCol="0" anchor="t"/>
            <a:lstStyle/>
            <a:p>
              <a:r>
                <a:rPr lang="en-US" sz="1400">
                  <a:solidFill>
                    <a:srgbClr val="1F2D3D"/>
                  </a:solidFill>
                  <a:latin typeface="Calibri"/>
                  <a:ea typeface="Calibri"/>
                  <a:cs typeface="Calibri"/>
                </a:rPr>
                <a:t>Select the point of contact (PoC) for this claim.</a:t>
              </a:r>
              <a:endParaRPr lang="en-US" sz="1400">
                <a:latin typeface="Calibri"/>
                <a:ea typeface="Calibri"/>
                <a:cs typeface="Calibri"/>
              </a:endParaRPr>
            </a:p>
          </p:txBody>
        </p:sp>
        <p:sp>
          <p:nvSpPr>
            <p:cNvPr id="10" name="Shape 7"/>
            <p:cNvSpPr/>
            <p:nvPr/>
          </p:nvSpPr>
          <p:spPr>
            <a:xfrm>
              <a:off x="457200" y="25877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1" name="Text 8"/>
            <p:cNvSpPr/>
            <p:nvPr/>
          </p:nvSpPr>
          <p:spPr>
            <a:xfrm>
              <a:off x="731520" y="2468880"/>
              <a:ext cx="4754880" cy="640080"/>
            </a:xfrm>
            <a:prstGeom prst="rect">
              <a:avLst/>
            </a:prstGeom>
            <a:noFill/>
            <a:ln/>
          </p:spPr>
          <p:txBody>
            <a:bodyPr wrap="square" lIns="91440" tIns="45720" rIns="91440" bIns="45720" rtlCol="0" anchor="t"/>
            <a:lstStyle/>
            <a:p>
              <a:r>
                <a:rPr lang="en-US" sz="1400" b="1">
                  <a:solidFill>
                    <a:srgbClr val="1F2D3D"/>
                  </a:solidFill>
                  <a:ea typeface="Calibri"/>
                  <a:cs typeface="Calibri"/>
                </a:rPr>
                <a:t>If "No" is selected, </a:t>
              </a:r>
              <a:r>
                <a:rPr lang="en-US" sz="1400">
                  <a:solidFill>
                    <a:srgbClr val="1F2D3D"/>
                  </a:solidFill>
                  <a:ea typeface="Calibri"/>
                  <a:cs typeface="Calibri"/>
                </a:rPr>
                <a:t>please </a:t>
              </a:r>
              <a:r>
                <a:rPr lang="en-US" sz="1400" b="1">
                  <a:solidFill>
                    <a:srgbClr val="1F2D3D"/>
                  </a:solidFill>
                  <a:ea typeface="Calibri"/>
                  <a:cs typeface="Calibri"/>
                </a:rPr>
                <a:t>provide PoC </a:t>
              </a:r>
              <a:r>
                <a:rPr lang="en-US" sz="1400">
                  <a:solidFill>
                    <a:srgbClr val="1F2D3D"/>
                  </a:solidFill>
                  <a:ea typeface="Calibri"/>
                  <a:cs typeface="Calibri"/>
                </a:rPr>
                <a:t>details</a:t>
              </a:r>
              <a:r>
                <a:rPr lang="en-US" sz="1400" b="1">
                  <a:solidFill>
                    <a:srgbClr val="1F2D3D"/>
                  </a:solidFill>
                  <a:ea typeface="Calibri"/>
                  <a:cs typeface="Calibri"/>
                </a:rPr>
                <a:t>.</a:t>
              </a:r>
            </a:p>
          </p:txBody>
        </p:sp>
        <p:sp>
          <p:nvSpPr>
            <p:cNvPr id="12" name="Shape 9"/>
            <p:cNvSpPr/>
            <p:nvPr/>
          </p:nvSpPr>
          <p:spPr>
            <a:xfrm>
              <a:off x="457200" y="32735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3" name="Text 10"/>
            <p:cNvSpPr/>
            <p:nvPr/>
          </p:nvSpPr>
          <p:spPr>
            <a:xfrm>
              <a:off x="731520" y="3154680"/>
              <a:ext cx="4754880" cy="640080"/>
            </a:xfrm>
            <a:prstGeom prst="rect">
              <a:avLst/>
            </a:prstGeom>
            <a:noFill/>
            <a:ln/>
          </p:spPr>
          <p:txBody>
            <a:bodyPr wrap="square" lIns="91440" tIns="45720" rIns="91440" bIns="45720" rtlCol="0" anchor="t"/>
            <a:lstStyle/>
            <a:p>
              <a:r>
                <a:rPr lang="en-US" sz="1400" b="1">
                  <a:solidFill>
                    <a:srgbClr val="1F2D3D"/>
                  </a:solidFill>
                  <a:ea typeface="Calibri"/>
                  <a:cs typeface="Calibri"/>
                </a:rPr>
                <a:t>Provide </a:t>
              </a:r>
              <a:r>
                <a:rPr lang="en-US" sz="1400">
                  <a:solidFill>
                    <a:srgbClr val="1F2D3D"/>
                  </a:solidFill>
                  <a:ea typeface="Calibri"/>
                  <a:cs typeface="Calibri"/>
                </a:rPr>
                <a:t>an email address if you want an email copy of the report.</a:t>
              </a:r>
            </a:p>
            <a:p>
              <a:endParaRPr lang="en-US" sz="1400">
                <a:solidFill>
                  <a:srgbClr val="1F2D3D"/>
                </a:solidFill>
                <a:ea typeface="Calibri"/>
                <a:cs typeface="Calibri"/>
              </a:endParaRPr>
            </a:p>
            <a:p>
              <a:endParaRPr lang="en-US" sz="1400">
                <a:solidFill>
                  <a:srgbClr val="1F2D3D"/>
                </a:solidFill>
                <a:ea typeface="Calibri"/>
                <a:cs typeface="Calibri"/>
              </a:endParaRPr>
            </a:p>
          </p:txBody>
        </p:sp>
      </p:grpSp>
      <p:sp>
        <p:nvSpPr>
          <p:cNvPr id="16" name="Shape 13"/>
          <p:cNvSpPr/>
          <p:nvPr/>
        </p:nvSpPr>
        <p:spPr>
          <a:xfrm>
            <a:off x="5760720" y="650860"/>
            <a:ext cx="5980028" cy="5825024"/>
          </a:xfrm>
          <a:prstGeom prst="rect">
            <a:avLst/>
          </a:prstGeom>
          <a:solidFill>
            <a:srgbClr val="F4F7FB"/>
          </a:solidFill>
          <a:ln w="12700">
            <a:solidFill>
              <a:srgbClr val="D6DEE8"/>
            </a:solidFill>
            <a:prstDash val="solid"/>
          </a:ln>
        </p:spPr>
        <p:txBody>
          <a:bodyPr/>
          <a:lstStyle/>
          <a:p>
            <a:endParaRPr lang="en-US"/>
          </a:p>
        </p:txBody>
      </p:sp>
      <p:sp>
        <p:nvSpPr>
          <p:cNvPr id="18" name="Shape 14"/>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19" name="Text 15"/>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New Damage Claims Enhancement</a:t>
            </a:r>
          </a:p>
        </p:txBody>
      </p:sp>
      <p:sp>
        <p:nvSpPr>
          <p:cNvPr id="20" name="Text 16"/>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10</a:t>
            </a:r>
            <a:endParaRPr lang="en-US" sz="900"/>
          </a:p>
        </p:txBody>
      </p:sp>
      <p:pic>
        <p:nvPicPr>
          <p:cNvPr id="21" name="Picture 20" descr="/mnt/workspace/working/assets/logo_color.png">
            <a:extLst>
              <a:ext uri="{FF2B5EF4-FFF2-40B4-BE49-F238E27FC236}">
                <a16:creationId xmlns:a16="http://schemas.microsoft.com/office/drawing/2014/main" id="{588CE7FB-E055-D36A-63B3-48311E98389E}"/>
              </a:ext>
            </a:extLst>
          </p:cNvPr>
          <p:cNvPicPr>
            <a:picLocks noChangeAspect="1"/>
          </p:cNvPicPr>
          <p:nvPr/>
        </p:nvPicPr>
        <p:blipFill>
          <a:blip r:embed="rId3"/>
          <a:srcRect t="3158" b="7358"/>
          <a:stretch>
            <a:fillRect/>
          </a:stretch>
        </p:blipFill>
        <p:spPr>
          <a:xfrm>
            <a:off x="10262797" y="39349"/>
            <a:ext cx="1795272" cy="533400"/>
          </a:xfrm>
          <a:prstGeom prst="rect">
            <a:avLst/>
          </a:prstGeom>
        </p:spPr>
      </p:pic>
      <p:pic>
        <p:nvPicPr>
          <p:cNvPr id="5" name="Picture 4" descr="A screenshot of a contact form">
            <a:extLst>
              <a:ext uri="{FF2B5EF4-FFF2-40B4-BE49-F238E27FC236}">
                <a16:creationId xmlns:a16="http://schemas.microsoft.com/office/drawing/2014/main" id="{C5BCE50E-C2CE-9F76-55F6-2EC3CD53D3FE}"/>
              </a:ext>
            </a:extLst>
          </p:cNvPr>
          <p:cNvPicPr>
            <a:picLocks noChangeAspect="1"/>
          </p:cNvPicPr>
          <p:nvPr/>
        </p:nvPicPr>
        <p:blipFill>
          <a:blip r:embed="rId4"/>
          <a:stretch>
            <a:fillRect/>
          </a:stretch>
        </p:blipFill>
        <p:spPr>
          <a:xfrm>
            <a:off x="5839764" y="715536"/>
            <a:ext cx="5809300" cy="570570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p:cNvSpPr/>
          <p:nvPr/>
        </p:nvSpPr>
        <p:spPr>
          <a:xfrm>
            <a:off x="457200" y="777240"/>
            <a:ext cx="9905695" cy="640080"/>
          </a:xfrm>
          <a:prstGeom prst="rect">
            <a:avLst/>
          </a:prstGeom>
          <a:noFill/>
          <a:ln/>
        </p:spPr>
        <p:txBody>
          <a:bodyPr wrap="square" rtlCol="0" anchor="ctr"/>
          <a:lstStyle/>
          <a:p>
            <a:pPr marL="0" indent="0" algn="l">
              <a:buNone/>
            </a:pPr>
            <a:r>
              <a:rPr lang="en-US" sz="3000" b="1">
                <a:solidFill>
                  <a:srgbClr val="23446A"/>
                </a:solidFill>
                <a:latin typeface="Calibri" pitchFamily="34" charset="0"/>
                <a:ea typeface="Calibri" pitchFamily="34" charset="-122"/>
                <a:cs typeface="Calibri" pitchFamily="34" charset="-120"/>
              </a:rPr>
              <a:t>Comments / Remarks</a:t>
            </a:r>
            <a:endParaRPr lang="en-US" sz="3000"/>
          </a:p>
        </p:txBody>
      </p:sp>
      <p:sp>
        <p:nvSpPr>
          <p:cNvPr id="7" name="Shape 4"/>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sp>
        <p:nvSpPr>
          <p:cNvPr id="16" name="Shape 13"/>
          <p:cNvSpPr/>
          <p:nvPr/>
        </p:nvSpPr>
        <p:spPr>
          <a:xfrm>
            <a:off x="5673344" y="1105408"/>
            <a:ext cx="6065520" cy="5181600"/>
          </a:xfrm>
          <a:prstGeom prst="rect">
            <a:avLst/>
          </a:prstGeom>
          <a:solidFill>
            <a:srgbClr val="F4F7FB"/>
          </a:solidFill>
          <a:ln w="12700">
            <a:solidFill>
              <a:srgbClr val="D6DEE8"/>
            </a:solidFill>
            <a:prstDash val="solid"/>
          </a:ln>
        </p:spPr>
        <p:txBody>
          <a:bodyPr/>
          <a:lstStyle/>
          <a:p>
            <a:r>
              <a:rPr lang="en-US"/>
              <a:t> </a:t>
            </a:r>
          </a:p>
        </p:txBody>
      </p:sp>
      <p:sp>
        <p:nvSpPr>
          <p:cNvPr id="19" name="Shape 14"/>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20" name="Text 15"/>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New Damage Claims Enhancement</a:t>
            </a:r>
            <a:endParaRPr lang="en-US" sz="900" dirty="0">
              <a:solidFill>
                <a:srgbClr val="5A6B7E"/>
              </a:solidFill>
              <a:ea typeface="Calibri"/>
              <a:cs typeface="Calibri"/>
            </a:endParaRPr>
          </a:p>
        </p:txBody>
      </p:sp>
      <p:sp>
        <p:nvSpPr>
          <p:cNvPr id="21" name="Text 16"/>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11</a:t>
            </a:r>
            <a:endParaRPr lang="en-US" sz="900"/>
          </a:p>
        </p:txBody>
      </p:sp>
      <p:pic>
        <p:nvPicPr>
          <p:cNvPr id="17" name="Picture 16" descr="/mnt/workspace/working/assets/logo_color.png">
            <a:extLst>
              <a:ext uri="{FF2B5EF4-FFF2-40B4-BE49-F238E27FC236}">
                <a16:creationId xmlns:a16="http://schemas.microsoft.com/office/drawing/2014/main" id="{0B9ED24E-C6C3-8F57-78FB-99ECC6C9CBAE}"/>
              </a:ext>
            </a:extLst>
          </p:cNvPr>
          <p:cNvPicPr>
            <a:picLocks noChangeAspect="1"/>
          </p:cNvPicPr>
          <p:nvPr/>
        </p:nvPicPr>
        <p:blipFill>
          <a:blip r:embed="rId3"/>
          <a:srcRect t="3158" b="7358"/>
          <a:stretch>
            <a:fillRect/>
          </a:stretch>
        </p:blipFill>
        <p:spPr>
          <a:xfrm>
            <a:off x="10262797" y="51841"/>
            <a:ext cx="1795272" cy="533400"/>
          </a:xfrm>
          <a:prstGeom prst="rect">
            <a:avLst/>
          </a:prstGeom>
        </p:spPr>
      </p:pic>
      <p:pic>
        <p:nvPicPr>
          <p:cNvPr id="5" name="Picture 4" descr="A screenshot of a computer  AI-generated content may be incorrect.">
            <a:extLst>
              <a:ext uri="{FF2B5EF4-FFF2-40B4-BE49-F238E27FC236}">
                <a16:creationId xmlns:a16="http://schemas.microsoft.com/office/drawing/2014/main" id="{9D56D87C-37F2-514C-7714-27F3237991AE}"/>
              </a:ext>
            </a:extLst>
          </p:cNvPr>
          <p:cNvPicPr>
            <a:picLocks noChangeAspect="1"/>
          </p:cNvPicPr>
          <p:nvPr/>
        </p:nvPicPr>
        <p:blipFill>
          <a:blip r:embed="rId4"/>
          <a:stretch>
            <a:fillRect/>
          </a:stretch>
        </p:blipFill>
        <p:spPr>
          <a:xfrm>
            <a:off x="5867717" y="1359535"/>
            <a:ext cx="5739765" cy="4707890"/>
          </a:xfrm>
          <a:prstGeom prst="rect">
            <a:avLst/>
          </a:prstGeom>
        </p:spPr>
      </p:pic>
      <p:grpSp>
        <p:nvGrpSpPr>
          <p:cNvPr id="24" name="Group 23">
            <a:extLst>
              <a:ext uri="{FF2B5EF4-FFF2-40B4-BE49-F238E27FC236}">
                <a16:creationId xmlns:a16="http://schemas.microsoft.com/office/drawing/2014/main" id="{4CC27ACA-527C-D482-6E8F-90F78508D3F7}"/>
              </a:ext>
            </a:extLst>
          </p:cNvPr>
          <p:cNvGrpSpPr/>
          <p:nvPr/>
        </p:nvGrpSpPr>
        <p:grpSpPr>
          <a:xfrm>
            <a:off x="382858" y="1355616"/>
            <a:ext cx="5029200" cy="2712720"/>
            <a:chOff x="457200" y="1783080"/>
            <a:chExt cx="5029200" cy="2712720"/>
          </a:xfrm>
        </p:grpSpPr>
        <p:sp>
          <p:nvSpPr>
            <p:cNvPr id="9" name="Text 6"/>
            <p:cNvSpPr/>
            <p:nvPr/>
          </p:nvSpPr>
          <p:spPr>
            <a:xfrm>
              <a:off x="731520" y="1783080"/>
              <a:ext cx="4754880" cy="640080"/>
            </a:xfrm>
            <a:prstGeom prst="rect">
              <a:avLst/>
            </a:prstGeom>
            <a:noFill/>
            <a:ln/>
          </p:spPr>
          <p:txBody>
            <a:bodyPr wrap="square" lIns="91440" tIns="45720" rIns="91440" bIns="45720" rtlCol="0" anchor="t"/>
            <a:lstStyle/>
            <a:p>
              <a:pPr marL="0" indent="0" algn="l">
                <a:buNone/>
              </a:pPr>
              <a:endParaRPr lang="en-US" sz="1400">
                <a:solidFill>
                  <a:srgbClr val="1F2D3D"/>
                </a:solidFill>
                <a:ea typeface="Calibri"/>
                <a:cs typeface="Calibri"/>
              </a:endParaRPr>
            </a:p>
          </p:txBody>
        </p:sp>
        <p:sp>
          <p:nvSpPr>
            <p:cNvPr id="10" name="Shape 7"/>
            <p:cNvSpPr/>
            <p:nvPr/>
          </p:nvSpPr>
          <p:spPr>
            <a:xfrm>
              <a:off x="466493" y="2727142"/>
              <a:ext cx="128016" cy="128016"/>
            </a:xfrm>
            <a:prstGeom prst="ellipse">
              <a:avLst/>
            </a:prstGeom>
            <a:solidFill>
              <a:srgbClr val="0099D6"/>
            </a:solidFill>
            <a:ln w="12700">
              <a:solidFill>
                <a:srgbClr val="0099D6"/>
              </a:solidFill>
              <a:prstDash val="solid"/>
            </a:ln>
          </p:spPr>
          <p:txBody>
            <a:bodyPr/>
            <a:lstStyle/>
            <a:p>
              <a:endParaRPr lang="en-US"/>
            </a:p>
          </p:txBody>
        </p:sp>
        <p:sp>
          <p:nvSpPr>
            <p:cNvPr id="11" name="Text 8"/>
            <p:cNvSpPr/>
            <p:nvPr/>
          </p:nvSpPr>
          <p:spPr>
            <a:xfrm>
              <a:off x="706863" y="2620165"/>
              <a:ext cx="4754880" cy="640080"/>
            </a:xfrm>
            <a:prstGeom prst="rect">
              <a:avLst/>
            </a:prstGeom>
            <a:noFill/>
            <a:ln/>
          </p:spPr>
          <p:txBody>
            <a:bodyPr wrap="square" lIns="91440" tIns="45720" rIns="91440" bIns="45720" rtlCol="0" anchor="t"/>
            <a:lstStyle/>
            <a:p>
              <a:r>
                <a:rPr lang="en-US" sz="1400">
                  <a:latin typeface="Calibri"/>
                  <a:ea typeface="Calibri"/>
                  <a:cs typeface="Calibri"/>
                </a:rPr>
                <a:t>Please </a:t>
              </a:r>
              <a:r>
                <a:rPr lang="en-US" sz="1400" b="1">
                  <a:latin typeface="Calibri"/>
                  <a:ea typeface="Calibri"/>
                  <a:cs typeface="Calibri"/>
                </a:rPr>
                <a:t>attach your paid receipt and/or invoice</a:t>
              </a:r>
              <a:r>
                <a:rPr lang="en-US" sz="1400">
                  <a:solidFill>
                    <a:srgbClr val="1F2D3D"/>
                  </a:solidFill>
                  <a:latin typeface="Calibri"/>
                  <a:ea typeface="Calibri"/>
                  <a:cs typeface="Calibri"/>
                </a:rPr>
                <a:t> for the claimed loss. For multiple items, upload all receipts/invoices at once.</a:t>
              </a:r>
              <a:endParaRPr lang="en-US" sz="1400"/>
            </a:p>
          </p:txBody>
        </p:sp>
        <p:sp>
          <p:nvSpPr>
            <p:cNvPr id="12" name="Shape 9"/>
            <p:cNvSpPr/>
            <p:nvPr/>
          </p:nvSpPr>
          <p:spPr>
            <a:xfrm>
              <a:off x="466493" y="3394357"/>
              <a:ext cx="128016" cy="128016"/>
            </a:xfrm>
            <a:prstGeom prst="ellipse">
              <a:avLst/>
            </a:prstGeom>
            <a:solidFill>
              <a:srgbClr val="0099D6"/>
            </a:solidFill>
            <a:ln w="12700">
              <a:solidFill>
                <a:srgbClr val="0099D6"/>
              </a:solidFill>
              <a:prstDash val="solid"/>
            </a:ln>
          </p:spPr>
          <p:txBody>
            <a:bodyPr/>
            <a:lstStyle/>
            <a:p>
              <a:endParaRPr lang="en-US"/>
            </a:p>
          </p:txBody>
        </p:sp>
        <p:sp>
          <p:nvSpPr>
            <p:cNvPr id="13" name="Text 10"/>
            <p:cNvSpPr/>
            <p:nvPr/>
          </p:nvSpPr>
          <p:spPr>
            <a:xfrm>
              <a:off x="731520" y="3855720"/>
              <a:ext cx="4754880" cy="640080"/>
            </a:xfrm>
            <a:prstGeom prst="rect">
              <a:avLst/>
            </a:prstGeom>
            <a:noFill/>
            <a:ln/>
          </p:spPr>
          <p:txBody>
            <a:bodyPr wrap="square" lIns="91440" tIns="45720" rIns="91440" bIns="45720" rtlCol="0" anchor="t"/>
            <a:lstStyle/>
            <a:p>
              <a:r>
                <a:rPr lang="en-US" sz="1400" b="1">
                  <a:solidFill>
                    <a:srgbClr val="1F2D3D"/>
                  </a:solidFill>
                  <a:latin typeface="Calibri"/>
                  <a:ea typeface="Calibri"/>
                  <a:cs typeface="Calibri"/>
                </a:rPr>
                <a:t>Use </a:t>
              </a:r>
              <a:r>
                <a:rPr lang="en-US" sz="1400">
                  <a:solidFill>
                    <a:srgbClr val="1F2D3D"/>
                  </a:solidFill>
                  <a:latin typeface="Calibri"/>
                  <a:ea typeface="Calibri"/>
                  <a:cs typeface="Calibri"/>
                </a:rPr>
                <a:t>the free-text field for </a:t>
              </a:r>
              <a:r>
                <a:rPr lang="en-US" sz="1400" b="1">
                  <a:solidFill>
                    <a:srgbClr val="1F2D3D"/>
                  </a:solidFill>
                  <a:latin typeface="Calibri"/>
                  <a:ea typeface="Calibri"/>
                  <a:cs typeface="Calibri"/>
                </a:rPr>
                <a:t>additional context</a:t>
              </a:r>
              <a:r>
                <a:rPr lang="en-US" sz="1400">
                  <a:solidFill>
                    <a:srgbClr val="1F2D3D"/>
                  </a:solidFill>
                  <a:latin typeface="Calibri"/>
                  <a:ea typeface="Calibri"/>
                  <a:cs typeface="Calibri"/>
                </a:rPr>
                <a:t> or </a:t>
              </a:r>
              <a:r>
                <a:rPr lang="en-US" sz="1400" b="1">
                  <a:solidFill>
                    <a:srgbClr val="1F2D3D"/>
                  </a:solidFill>
                  <a:latin typeface="Calibri"/>
                  <a:ea typeface="Calibri"/>
                  <a:cs typeface="Calibri"/>
                </a:rPr>
                <a:t>special circumstances.</a:t>
              </a:r>
              <a:endParaRPr lang="en-US" b="1"/>
            </a:p>
          </p:txBody>
        </p:sp>
        <p:sp>
          <p:nvSpPr>
            <p:cNvPr id="14" name="Shape 11"/>
            <p:cNvSpPr/>
            <p:nvPr/>
          </p:nvSpPr>
          <p:spPr>
            <a:xfrm>
              <a:off x="457200" y="39593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5" name="Text 12"/>
            <p:cNvSpPr/>
            <p:nvPr/>
          </p:nvSpPr>
          <p:spPr>
            <a:xfrm>
              <a:off x="706863" y="3340658"/>
              <a:ext cx="4754880" cy="640080"/>
            </a:xfrm>
            <a:prstGeom prst="rect">
              <a:avLst/>
            </a:prstGeom>
            <a:noFill/>
            <a:ln/>
          </p:spPr>
          <p:txBody>
            <a:bodyPr wrap="square" lIns="91440" tIns="45720" rIns="91440" bIns="45720" rtlCol="0" anchor="t"/>
            <a:lstStyle/>
            <a:p>
              <a:r>
                <a:rPr lang="en-US" sz="1400" b="1">
                  <a:solidFill>
                    <a:srgbClr val="1F2D3D"/>
                  </a:solidFill>
                  <a:latin typeface="Calibri"/>
                  <a:ea typeface="Calibri"/>
                  <a:cs typeface="Calibri"/>
                </a:rPr>
                <a:t>Attach any labor invoices with proof of payment for review.</a:t>
              </a:r>
              <a:endParaRPr lang="en-US"/>
            </a:p>
          </p:txBody>
        </p:sp>
      </p:grpSp>
      <p:sp>
        <p:nvSpPr>
          <p:cNvPr id="23" name="TextBox 22">
            <a:extLst>
              <a:ext uri="{FF2B5EF4-FFF2-40B4-BE49-F238E27FC236}">
                <a16:creationId xmlns:a16="http://schemas.microsoft.com/office/drawing/2014/main" id="{97D12684-6E68-EB1A-BEDB-B9539F9E42C6}"/>
              </a:ext>
            </a:extLst>
          </p:cNvPr>
          <p:cNvSpPr txBox="1"/>
          <p:nvPr/>
        </p:nvSpPr>
        <p:spPr>
          <a:xfrm>
            <a:off x="236904" y="4451783"/>
            <a:ext cx="5278244" cy="6540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i="1" kern="0">
                <a:solidFill>
                  <a:srgbClr val="0099D6"/>
                </a:solidFill>
                <a:latin typeface="Calibri"/>
                <a:ea typeface="Calibri"/>
                <a:cs typeface="Calibri"/>
              </a:rPr>
              <a:t>Please note</a:t>
            </a:r>
            <a:r>
              <a:rPr lang="en-US" sz="1400" kern="0">
                <a:solidFill>
                  <a:srgbClr val="1F2D3D"/>
                </a:solidFill>
                <a:latin typeface="Calibri"/>
                <a:ea typeface="Calibri"/>
                <a:cs typeface="Calibri"/>
              </a:rPr>
              <a:t>: </a:t>
            </a:r>
            <a:endParaRPr lang="en-US" sz="1400" kern="0">
              <a:latin typeface="Calibri"/>
              <a:ea typeface="Calibri"/>
              <a:cs typeface="Calibri"/>
            </a:endParaRPr>
          </a:p>
          <a:p>
            <a:endParaRPr lang="en-US" sz="1050" kern="0">
              <a:latin typeface="Segoe UI"/>
              <a:ea typeface="Segoe UI"/>
              <a:cs typeface="Segoe UI"/>
            </a:endParaRPr>
          </a:p>
          <a:p>
            <a:r>
              <a:rPr lang="en-US" sz="1200">
                <a:solidFill>
                  <a:srgbClr val="1F2D3D"/>
                </a:solidFill>
                <a:latin typeface="Calibri"/>
                <a:ea typeface="Calibri"/>
                <a:cs typeface="Calibri"/>
              </a:rPr>
              <a:t>This information is </a:t>
            </a:r>
            <a:r>
              <a:rPr lang="en-US" sz="1200" b="1">
                <a:solidFill>
                  <a:srgbClr val="274368"/>
                </a:solidFill>
                <a:latin typeface="Calibri"/>
                <a:ea typeface="Calibri"/>
                <a:cs typeface="Calibri"/>
              </a:rPr>
              <a:t>required </a:t>
            </a:r>
            <a:r>
              <a:rPr lang="en-US" sz="1200">
                <a:solidFill>
                  <a:srgbClr val="1F2D3D"/>
                </a:solidFill>
                <a:latin typeface="Calibri"/>
                <a:ea typeface="Calibri"/>
                <a:cs typeface="Calibri"/>
              </a:rPr>
              <a:t>for claims investigation to begin.</a:t>
            </a:r>
            <a:endParaRPr lang="en-US" sz="1200"/>
          </a:p>
        </p:txBody>
      </p:sp>
      <p:grpSp>
        <p:nvGrpSpPr>
          <p:cNvPr id="30" name="Group 29">
            <a:extLst>
              <a:ext uri="{FF2B5EF4-FFF2-40B4-BE49-F238E27FC236}">
                <a16:creationId xmlns:a16="http://schemas.microsoft.com/office/drawing/2014/main" id="{D814B7EF-DE8A-F71A-B262-CD95CC97CDEA}"/>
              </a:ext>
            </a:extLst>
          </p:cNvPr>
          <p:cNvGrpSpPr/>
          <p:nvPr/>
        </p:nvGrpSpPr>
        <p:grpSpPr>
          <a:xfrm>
            <a:off x="367990" y="3998827"/>
            <a:ext cx="5019908" cy="640080"/>
            <a:chOff x="367990" y="3998827"/>
            <a:chExt cx="5019908" cy="640080"/>
          </a:xfrm>
        </p:grpSpPr>
        <p:sp>
          <p:nvSpPr>
            <p:cNvPr id="26" name="Text 10">
              <a:extLst>
                <a:ext uri="{FF2B5EF4-FFF2-40B4-BE49-F238E27FC236}">
                  <a16:creationId xmlns:a16="http://schemas.microsoft.com/office/drawing/2014/main" id="{62901452-21B5-7CFB-1330-0234F6CA525C}"/>
                </a:ext>
              </a:extLst>
            </p:cNvPr>
            <p:cNvSpPr/>
            <p:nvPr/>
          </p:nvSpPr>
          <p:spPr>
            <a:xfrm>
              <a:off x="633018" y="3998827"/>
              <a:ext cx="4754880" cy="640080"/>
            </a:xfrm>
            <a:prstGeom prst="rect">
              <a:avLst/>
            </a:prstGeom>
            <a:noFill/>
            <a:ln/>
          </p:spPr>
          <p:txBody>
            <a:bodyPr wrap="square" lIns="91440" tIns="45720" rIns="91440" bIns="45720" rtlCol="0" anchor="t"/>
            <a:lstStyle/>
            <a:p>
              <a:r>
                <a:rPr lang="en-US" sz="1400" b="1">
                  <a:latin typeface="Calibri"/>
                  <a:ea typeface="Calibri"/>
                  <a:cs typeface="Calibri"/>
                </a:rPr>
                <a:t>Click next</a:t>
              </a:r>
              <a:r>
                <a:rPr lang="en-US" sz="1400">
                  <a:solidFill>
                    <a:srgbClr val="1F2D3D"/>
                  </a:solidFill>
                  <a:latin typeface="Calibri"/>
                  <a:ea typeface="Calibri"/>
                  <a:cs typeface="Calibri"/>
                </a:rPr>
                <a:t> to review your claim before submitting.</a:t>
              </a:r>
              <a:endParaRPr lang="en-US"/>
            </a:p>
          </p:txBody>
        </p:sp>
        <p:sp>
          <p:nvSpPr>
            <p:cNvPr id="28" name="Shape 11">
              <a:extLst>
                <a:ext uri="{FF2B5EF4-FFF2-40B4-BE49-F238E27FC236}">
                  <a16:creationId xmlns:a16="http://schemas.microsoft.com/office/drawing/2014/main" id="{4A5E6FA3-4E73-F6A9-883A-E81A72E59203}"/>
                </a:ext>
              </a:extLst>
            </p:cNvPr>
            <p:cNvSpPr/>
            <p:nvPr/>
          </p:nvSpPr>
          <p:spPr>
            <a:xfrm>
              <a:off x="367990" y="4065288"/>
              <a:ext cx="128016" cy="128016"/>
            </a:xfrm>
            <a:prstGeom prst="ellipse">
              <a:avLst/>
            </a:prstGeom>
            <a:solidFill>
              <a:srgbClr val="0099D6"/>
            </a:solidFill>
            <a:ln w="12700">
              <a:solidFill>
                <a:srgbClr val="0099D6"/>
              </a:solidFill>
              <a:prstDash val="solid"/>
            </a:ln>
          </p:spPr>
          <p:txBody>
            <a:bodyPr/>
            <a:lstStyle/>
            <a:p>
              <a:endParaRPr lang="en-U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07644-428F-06F3-40B3-61E39DBBDAEC}"/>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C35C01E4-EB9D-47B2-4C87-FB0ED5CF38FB}"/>
              </a:ext>
            </a:extLst>
          </p:cNvPr>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a:extLst>
              <a:ext uri="{FF2B5EF4-FFF2-40B4-BE49-F238E27FC236}">
                <a16:creationId xmlns:a16="http://schemas.microsoft.com/office/drawing/2014/main" id="{469123DF-9F61-E99D-CB17-4E53B3D6E39D}"/>
              </a:ext>
            </a:extLst>
          </p:cNvPr>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a:extLst>
              <a:ext uri="{FF2B5EF4-FFF2-40B4-BE49-F238E27FC236}">
                <a16:creationId xmlns:a16="http://schemas.microsoft.com/office/drawing/2014/main" id="{57DBC5BB-BBAD-0146-F7D4-F01D0758ED48}"/>
              </a:ext>
            </a:extLst>
          </p:cNvPr>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a:extLst>
              <a:ext uri="{FF2B5EF4-FFF2-40B4-BE49-F238E27FC236}">
                <a16:creationId xmlns:a16="http://schemas.microsoft.com/office/drawing/2014/main" id="{21ABAF2E-BDD3-E1F8-846F-9A6993BF79C2}"/>
              </a:ext>
            </a:extLst>
          </p:cNvPr>
          <p:cNvSpPr/>
          <p:nvPr/>
        </p:nvSpPr>
        <p:spPr>
          <a:xfrm>
            <a:off x="457200" y="777240"/>
            <a:ext cx="9905695" cy="640080"/>
          </a:xfrm>
          <a:prstGeom prst="rect">
            <a:avLst/>
          </a:prstGeom>
          <a:noFill/>
          <a:ln/>
        </p:spPr>
        <p:txBody>
          <a:bodyPr wrap="square" lIns="91440" tIns="45720" rIns="91440" bIns="45720" rtlCol="0" anchor="ctr"/>
          <a:lstStyle/>
          <a:p>
            <a:r>
              <a:rPr lang="en-US" sz="3000" b="1">
                <a:solidFill>
                  <a:srgbClr val="23446A"/>
                </a:solidFill>
                <a:latin typeface="Calibri"/>
                <a:ea typeface="Calibri"/>
                <a:cs typeface="Calibri"/>
              </a:rPr>
              <a:t>Review and Submit</a:t>
            </a:r>
            <a:endParaRPr lang="en-US"/>
          </a:p>
        </p:txBody>
      </p:sp>
      <p:sp>
        <p:nvSpPr>
          <p:cNvPr id="7" name="Shape 4">
            <a:extLst>
              <a:ext uri="{FF2B5EF4-FFF2-40B4-BE49-F238E27FC236}">
                <a16:creationId xmlns:a16="http://schemas.microsoft.com/office/drawing/2014/main" id="{08D45816-80AA-D2FC-AD0D-9070EB06462E}"/>
              </a:ext>
            </a:extLst>
          </p:cNvPr>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sp>
        <p:nvSpPr>
          <p:cNvPr id="19" name="Shape 14">
            <a:extLst>
              <a:ext uri="{FF2B5EF4-FFF2-40B4-BE49-F238E27FC236}">
                <a16:creationId xmlns:a16="http://schemas.microsoft.com/office/drawing/2014/main" id="{F245A507-9F62-33D5-7D6B-3F73F4084862}"/>
              </a:ext>
            </a:extLst>
          </p:cNvPr>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20" name="Text 15">
            <a:extLst>
              <a:ext uri="{FF2B5EF4-FFF2-40B4-BE49-F238E27FC236}">
                <a16:creationId xmlns:a16="http://schemas.microsoft.com/office/drawing/2014/main" id="{563C7F45-DEE1-720F-CB24-F40296C10A45}"/>
              </a:ext>
            </a:extLst>
          </p:cNvPr>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New Damage Claims Enhancement</a:t>
            </a:r>
          </a:p>
        </p:txBody>
      </p:sp>
      <p:sp>
        <p:nvSpPr>
          <p:cNvPr id="21" name="Text 16">
            <a:extLst>
              <a:ext uri="{FF2B5EF4-FFF2-40B4-BE49-F238E27FC236}">
                <a16:creationId xmlns:a16="http://schemas.microsoft.com/office/drawing/2014/main" id="{390A1FDF-8D23-C6EE-7DF6-F01F668580F3}"/>
              </a:ext>
            </a:extLst>
          </p:cNvPr>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11</a:t>
            </a:r>
            <a:endParaRPr lang="en-US" sz="900"/>
          </a:p>
        </p:txBody>
      </p:sp>
      <p:pic>
        <p:nvPicPr>
          <p:cNvPr id="17" name="Picture 16" descr="/mnt/workspace/working/assets/logo_color.png">
            <a:extLst>
              <a:ext uri="{FF2B5EF4-FFF2-40B4-BE49-F238E27FC236}">
                <a16:creationId xmlns:a16="http://schemas.microsoft.com/office/drawing/2014/main" id="{75980C5D-CEAB-2D3A-AEE4-83A0448EF23D}"/>
              </a:ext>
            </a:extLst>
          </p:cNvPr>
          <p:cNvPicPr>
            <a:picLocks noChangeAspect="1"/>
          </p:cNvPicPr>
          <p:nvPr/>
        </p:nvPicPr>
        <p:blipFill>
          <a:blip r:embed="rId3"/>
          <a:srcRect t="3158" b="7358"/>
          <a:stretch>
            <a:fillRect/>
          </a:stretch>
        </p:blipFill>
        <p:spPr>
          <a:xfrm>
            <a:off x="10262797" y="51841"/>
            <a:ext cx="1795272" cy="533400"/>
          </a:xfrm>
          <a:prstGeom prst="rect">
            <a:avLst/>
          </a:prstGeom>
        </p:spPr>
      </p:pic>
      <p:sp>
        <p:nvSpPr>
          <p:cNvPr id="23" name="TextBox 22">
            <a:extLst>
              <a:ext uri="{FF2B5EF4-FFF2-40B4-BE49-F238E27FC236}">
                <a16:creationId xmlns:a16="http://schemas.microsoft.com/office/drawing/2014/main" id="{41E8BA43-CC3D-0170-1040-C75F5D35DDB1}"/>
              </a:ext>
            </a:extLst>
          </p:cNvPr>
          <p:cNvSpPr txBox="1"/>
          <p:nvPr/>
        </p:nvSpPr>
        <p:spPr>
          <a:xfrm>
            <a:off x="74341" y="1979341"/>
            <a:ext cx="6151756"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400">
              <a:solidFill>
                <a:srgbClr val="1F2D3D"/>
              </a:solidFill>
              <a:latin typeface="Calibri"/>
              <a:ea typeface="Calibri"/>
              <a:cs typeface="Calibri"/>
            </a:endParaRPr>
          </a:p>
          <a:p>
            <a:endParaRPr lang="en-US" sz="1400">
              <a:solidFill>
                <a:srgbClr val="1F2D3D"/>
              </a:solidFill>
              <a:latin typeface="Calibri"/>
              <a:ea typeface="Calibri"/>
              <a:cs typeface="Calibri"/>
            </a:endParaRPr>
          </a:p>
          <a:p>
            <a:r>
              <a:rPr lang="en-US" sz="1400" b="1" dirty="0">
                <a:solidFill>
                  <a:srgbClr val="1F2D3D"/>
                </a:solidFill>
                <a:ea typeface="Calibri" panose="020F0502020204030204"/>
                <a:cs typeface="Calibri" panose="020F0502020204030204"/>
              </a:rPr>
              <a:t>Click Submit to finalize your claim. </a:t>
            </a:r>
            <a:r>
              <a:rPr lang="en-US" sz="1400" dirty="0">
                <a:solidFill>
                  <a:srgbClr val="1F2D3D"/>
                </a:solidFill>
                <a:ea typeface="Calibri" panose="020F0502020204030204"/>
                <a:cs typeface="Calibri" panose="020F0502020204030204"/>
              </a:rPr>
              <a:t>Unsubmitted claims are not received and you will need to start over.</a:t>
            </a:r>
            <a:endParaRPr lang="en-US" dirty="0"/>
          </a:p>
          <a:p>
            <a:endParaRPr lang="en-US" sz="1400">
              <a:solidFill>
                <a:srgbClr val="1F2D3D"/>
              </a:solidFill>
              <a:ea typeface="Calibri" panose="020F0502020204030204"/>
              <a:cs typeface="Calibri" panose="020F0502020204030204"/>
            </a:endParaRPr>
          </a:p>
          <a:p>
            <a:endParaRPr lang="en-US" sz="1400">
              <a:solidFill>
                <a:srgbClr val="1F2D3D"/>
              </a:solidFill>
              <a:ea typeface="Calibri" panose="020F0502020204030204"/>
              <a:cs typeface="Calibri" panose="020F0502020204030204"/>
            </a:endParaRPr>
          </a:p>
          <a:p>
            <a:r>
              <a:rPr lang="en-US" sz="1400" b="1" dirty="0">
                <a:solidFill>
                  <a:srgbClr val="274368"/>
                </a:solidFill>
                <a:ea typeface="Calibri" panose="020F0502020204030204"/>
                <a:cs typeface="Calibri" panose="020F0502020204030204"/>
              </a:rPr>
              <a:t>For </a:t>
            </a:r>
          </a:p>
          <a:p>
            <a:pPr marL="285750" indent="-285750">
              <a:lnSpc>
                <a:spcPct val="150000"/>
              </a:lnSpc>
              <a:buFont typeface="Arial"/>
              <a:buChar char="•"/>
            </a:pPr>
            <a:r>
              <a:rPr lang="en-US" sz="1400">
                <a:solidFill>
                  <a:srgbClr val="1F2D3D"/>
                </a:solidFill>
                <a:ea typeface="Calibri" panose="020F0502020204030204"/>
                <a:cs typeface="Calibri" panose="020F0502020204030204"/>
              </a:rPr>
              <a:t>Technical questions about your claim submission, contact: </a:t>
            </a:r>
            <a:r>
              <a:rPr lang="en-US" sz="1400" cap="all">
                <a:solidFill>
                  <a:srgbClr val="1F2D3D"/>
                </a:solidFill>
                <a:ea typeface="+mn-lt"/>
                <a:cs typeface="+mn-lt"/>
              </a:rPr>
              <a:t>860.626.9943 </a:t>
            </a:r>
            <a:r>
              <a:rPr lang="en-US" sz="1400">
                <a:solidFill>
                  <a:srgbClr val="1F2D3D"/>
                </a:solidFill>
                <a:ea typeface="Calibri" panose="020F0502020204030204"/>
                <a:cs typeface="Calibri" panose="020F0502020204030204"/>
              </a:rPr>
              <a:t>or</a:t>
            </a:r>
            <a:r>
              <a:rPr lang="en-US" sz="1400" cap="all" dirty="0">
                <a:solidFill>
                  <a:srgbClr val="1F2D3D"/>
                </a:solidFill>
                <a:ea typeface="+mn-lt"/>
                <a:cs typeface="+mn-lt"/>
              </a:rPr>
              <a:t> </a:t>
            </a:r>
            <a:r>
              <a:rPr lang="en-US" sz="1400">
                <a:solidFill>
                  <a:srgbClr val="1F2D3D"/>
                </a:solidFill>
                <a:ea typeface="+mn-lt"/>
                <a:cs typeface="+mn-lt"/>
              </a:rPr>
              <a:t>Robin.Doran@sedgwick.com</a:t>
            </a:r>
            <a:endParaRPr lang="en-US" sz="1400">
              <a:solidFill>
                <a:srgbClr val="1F2D3D"/>
              </a:solidFill>
              <a:ea typeface="Calibri" panose="020F0502020204030204"/>
              <a:cs typeface="Calibri" panose="020F0502020204030204"/>
            </a:endParaRPr>
          </a:p>
          <a:p>
            <a:pPr marL="285750" indent="-285750">
              <a:lnSpc>
                <a:spcPct val="150000"/>
              </a:lnSpc>
              <a:buFont typeface="Arial"/>
              <a:buChar char="•"/>
            </a:pPr>
            <a:r>
              <a:rPr lang="en-US" sz="1400" dirty="0" err="1">
                <a:solidFill>
                  <a:srgbClr val="2497D2"/>
                </a:solidFill>
                <a:ea typeface="Calibri" panose="020F0502020204030204"/>
                <a:cs typeface="Calibri" panose="020F0502020204030204"/>
              </a:rPr>
              <a:t>RentalGuardian</a:t>
            </a:r>
            <a:r>
              <a:rPr lang="en-US" sz="1400" dirty="0">
                <a:solidFill>
                  <a:srgbClr val="1F2D3D"/>
                </a:solidFill>
                <a:ea typeface="Calibri" panose="020F0502020204030204"/>
                <a:cs typeface="Calibri" panose="020F0502020204030204"/>
              </a:rPr>
              <a:t> support, please contact: </a:t>
            </a:r>
            <a:r>
              <a:rPr lang="en-US" sz="1400" dirty="0">
                <a:solidFill>
                  <a:srgbClr val="1F2D3D"/>
                </a:solidFill>
                <a:ea typeface="Calibri" panose="020F0502020204030204"/>
                <a:cs typeface="Calibri" panose="020F0502020204030204"/>
                <a:hlinkClick r:id="rId4">
                  <a:extLst>
                    <a:ext uri="{A12FA001-AC4F-418D-AE19-62706E023703}">
                      <ahyp:hlinkClr xmlns:ahyp="http://schemas.microsoft.com/office/drawing/2018/hyperlinkcolor" val="tx"/>
                    </a:ext>
                  </a:extLst>
                </a:hlinkClick>
              </a:rPr>
              <a:t>support@rentalguardian.com</a:t>
            </a:r>
            <a:r>
              <a:rPr lang="en-US" sz="1400" dirty="0">
                <a:solidFill>
                  <a:srgbClr val="1F2D3D"/>
                </a:solidFill>
                <a:ea typeface="Calibri" panose="020F0502020204030204"/>
                <a:cs typeface="Calibri" panose="020F0502020204030204"/>
              </a:rPr>
              <a:t> or (888)-885 –5550 (Prompt 2).</a:t>
            </a:r>
            <a:endParaRPr lang="en-US" dirty="0">
              <a:ea typeface="Calibri"/>
              <a:cs typeface="Calibri"/>
            </a:endParaRPr>
          </a:p>
          <a:p>
            <a:endParaRPr lang="en-US" sz="1400">
              <a:solidFill>
                <a:srgbClr val="1F2D3D"/>
              </a:solidFill>
              <a:ea typeface="Calibri" panose="020F0502020204030204"/>
              <a:cs typeface="Calibri" panose="020F0502020204030204"/>
            </a:endParaRPr>
          </a:p>
          <a:p>
            <a:r>
              <a:rPr lang="en-US" sz="1400" b="1" dirty="0" err="1">
                <a:solidFill>
                  <a:srgbClr val="1F2D3D"/>
                </a:solidFill>
                <a:ea typeface="Calibri" panose="020F0502020204030204"/>
                <a:cs typeface="Calibri" panose="020F0502020204030204"/>
              </a:rPr>
              <a:t>RentalGuardian</a:t>
            </a:r>
            <a:r>
              <a:rPr lang="en-US" sz="1400" b="1" dirty="0">
                <a:solidFill>
                  <a:srgbClr val="1F2D3D"/>
                </a:solidFill>
                <a:ea typeface="Calibri" panose="020F0502020204030204"/>
                <a:cs typeface="Calibri" panose="020F0502020204030204"/>
              </a:rPr>
              <a:t> Business hours</a:t>
            </a:r>
            <a:r>
              <a:rPr lang="en-US" sz="1400" dirty="0">
                <a:solidFill>
                  <a:srgbClr val="1F2D3D"/>
                </a:solidFill>
                <a:ea typeface="Calibri" panose="020F0502020204030204"/>
                <a:cs typeface="Calibri" panose="020F0502020204030204"/>
              </a:rPr>
              <a:t>: Mon-Sat, 8:30 AM– 5:30  PM EST</a:t>
            </a:r>
            <a:endParaRPr lang="en-US" dirty="0"/>
          </a:p>
          <a:p>
            <a:endParaRPr lang="en-US" sz="1400">
              <a:solidFill>
                <a:srgbClr val="1F2D3D"/>
              </a:solidFill>
              <a:ea typeface="Calibri" panose="020F0502020204030204"/>
              <a:cs typeface="Calibri" panose="020F0502020204030204"/>
            </a:endParaRPr>
          </a:p>
          <a:p>
            <a:endParaRPr lang="en-US" sz="1400">
              <a:solidFill>
                <a:srgbClr val="1F2D3D"/>
              </a:solidFill>
              <a:ea typeface="Calibri" panose="020F0502020204030204"/>
              <a:cs typeface="Calibri" panose="020F0502020204030204"/>
            </a:endParaRPr>
          </a:p>
          <a:p>
            <a:pPr algn="ctr"/>
            <a:endParaRPr lang="en-US">
              <a:ea typeface="Calibri" panose="020F0502020204030204"/>
              <a:cs typeface="Calibri" panose="020F0502020204030204"/>
            </a:endParaRPr>
          </a:p>
        </p:txBody>
      </p:sp>
      <p:grpSp>
        <p:nvGrpSpPr>
          <p:cNvPr id="26" name="Group 25">
            <a:extLst>
              <a:ext uri="{FF2B5EF4-FFF2-40B4-BE49-F238E27FC236}">
                <a16:creationId xmlns:a16="http://schemas.microsoft.com/office/drawing/2014/main" id="{1AA3DAB8-2278-DA59-7785-D55E67206D69}"/>
              </a:ext>
            </a:extLst>
          </p:cNvPr>
          <p:cNvGrpSpPr/>
          <p:nvPr/>
        </p:nvGrpSpPr>
        <p:grpSpPr>
          <a:xfrm>
            <a:off x="6230904" y="780165"/>
            <a:ext cx="5675230" cy="5618356"/>
            <a:chOff x="5914953" y="845214"/>
            <a:chExt cx="5675230" cy="5618356"/>
          </a:xfrm>
        </p:grpSpPr>
        <p:sp>
          <p:nvSpPr>
            <p:cNvPr id="16" name="Shape 13">
              <a:extLst>
                <a:ext uri="{FF2B5EF4-FFF2-40B4-BE49-F238E27FC236}">
                  <a16:creationId xmlns:a16="http://schemas.microsoft.com/office/drawing/2014/main" id="{5F8E7839-A0D3-175E-5753-9172E40F6975}"/>
                </a:ext>
              </a:extLst>
            </p:cNvPr>
            <p:cNvSpPr/>
            <p:nvPr/>
          </p:nvSpPr>
          <p:spPr>
            <a:xfrm>
              <a:off x="5914953" y="845214"/>
              <a:ext cx="5675230" cy="5618356"/>
            </a:xfrm>
            <a:prstGeom prst="rect">
              <a:avLst/>
            </a:prstGeom>
            <a:solidFill>
              <a:srgbClr val="F4F7FB"/>
            </a:solidFill>
            <a:ln w="12700">
              <a:solidFill>
                <a:srgbClr val="D6DEE8"/>
              </a:solidFill>
              <a:prstDash val="solid"/>
            </a:ln>
          </p:spPr>
          <p:txBody>
            <a:bodyPr/>
            <a:lstStyle/>
            <a:p>
              <a:r>
                <a:rPr lang="en-US"/>
                <a:t> </a:t>
              </a:r>
            </a:p>
          </p:txBody>
        </p:sp>
        <p:pic>
          <p:nvPicPr>
            <p:cNvPr id="24" name="Picture 23" descr="A screenshot of a computer">
              <a:extLst>
                <a:ext uri="{FF2B5EF4-FFF2-40B4-BE49-F238E27FC236}">
                  <a16:creationId xmlns:a16="http://schemas.microsoft.com/office/drawing/2014/main" id="{976728A5-09B5-F7DE-ED9C-F824C79D3BAB}"/>
                </a:ext>
              </a:extLst>
            </p:cNvPr>
            <p:cNvPicPr>
              <a:picLocks noChangeAspect="1"/>
            </p:cNvPicPr>
            <p:nvPr/>
          </p:nvPicPr>
          <p:blipFill>
            <a:blip r:embed="rId5"/>
            <a:stretch>
              <a:fillRect/>
            </a:stretch>
          </p:blipFill>
          <p:spPr>
            <a:xfrm>
              <a:off x="6099605" y="966438"/>
              <a:ext cx="5308205" cy="5371170"/>
            </a:xfrm>
            <a:prstGeom prst="rect">
              <a:avLst/>
            </a:prstGeom>
          </p:spPr>
        </p:pic>
        <p:sp>
          <p:nvSpPr>
            <p:cNvPr id="25" name="Rectangle: Rounded Corners 24">
              <a:extLst>
                <a:ext uri="{FF2B5EF4-FFF2-40B4-BE49-F238E27FC236}">
                  <a16:creationId xmlns:a16="http://schemas.microsoft.com/office/drawing/2014/main" id="{95A97D33-07E3-D2E2-2AF2-991E5BF9843E}"/>
                </a:ext>
              </a:extLst>
            </p:cNvPr>
            <p:cNvSpPr/>
            <p:nvPr/>
          </p:nvSpPr>
          <p:spPr>
            <a:xfrm>
              <a:off x="6278880" y="1117600"/>
              <a:ext cx="640080" cy="31496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04274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FA2AE-5B8B-95DF-5032-913BC03B7771}"/>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97A12801-A057-7D69-11A7-DB3DDC3095E5}"/>
              </a:ext>
            </a:extLst>
          </p:cNvPr>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a:extLst>
              <a:ext uri="{FF2B5EF4-FFF2-40B4-BE49-F238E27FC236}">
                <a16:creationId xmlns:a16="http://schemas.microsoft.com/office/drawing/2014/main" id="{476083DC-5B77-FDB1-54D2-6C44826102DF}"/>
              </a:ext>
            </a:extLst>
          </p:cNvPr>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a:extLst>
              <a:ext uri="{FF2B5EF4-FFF2-40B4-BE49-F238E27FC236}">
                <a16:creationId xmlns:a16="http://schemas.microsoft.com/office/drawing/2014/main" id="{25E8B744-A64F-53AC-0B9D-C971D932C95C}"/>
              </a:ext>
            </a:extLst>
          </p:cNvPr>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a:extLst>
              <a:ext uri="{FF2B5EF4-FFF2-40B4-BE49-F238E27FC236}">
                <a16:creationId xmlns:a16="http://schemas.microsoft.com/office/drawing/2014/main" id="{1E573B1A-3BA7-BCE2-FEA8-FD2B483A5927}"/>
              </a:ext>
            </a:extLst>
          </p:cNvPr>
          <p:cNvSpPr/>
          <p:nvPr/>
        </p:nvSpPr>
        <p:spPr>
          <a:xfrm>
            <a:off x="457200" y="777240"/>
            <a:ext cx="9905695" cy="640080"/>
          </a:xfrm>
          <a:prstGeom prst="rect">
            <a:avLst/>
          </a:prstGeom>
          <a:noFill/>
          <a:ln/>
        </p:spPr>
        <p:txBody>
          <a:bodyPr wrap="square" lIns="91440" tIns="45720" rIns="91440" bIns="45720" rtlCol="0" anchor="ctr"/>
          <a:lstStyle/>
          <a:p>
            <a:r>
              <a:rPr lang="en-US" sz="3000" b="1">
                <a:solidFill>
                  <a:srgbClr val="23446A"/>
                </a:solidFill>
                <a:latin typeface="Calibri"/>
                <a:ea typeface="Calibri"/>
                <a:cs typeface="Calibri"/>
              </a:rPr>
              <a:t>Claim Number</a:t>
            </a:r>
            <a:endParaRPr lang="en-US"/>
          </a:p>
        </p:txBody>
      </p:sp>
      <p:sp>
        <p:nvSpPr>
          <p:cNvPr id="7" name="Shape 4">
            <a:extLst>
              <a:ext uri="{FF2B5EF4-FFF2-40B4-BE49-F238E27FC236}">
                <a16:creationId xmlns:a16="http://schemas.microsoft.com/office/drawing/2014/main" id="{0CEBDB07-46A2-8F7D-BE66-A5976A92D133}"/>
              </a:ext>
            </a:extLst>
          </p:cNvPr>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sp>
        <p:nvSpPr>
          <p:cNvPr id="19" name="Shape 14">
            <a:extLst>
              <a:ext uri="{FF2B5EF4-FFF2-40B4-BE49-F238E27FC236}">
                <a16:creationId xmlns:a16="http://schemas.microsoft.com/office/drawing/2014/main" id="{7360AF8D-7729-962D-A2A0-D24322AC0208}"/>
              </a:ext>
            </a:extLst>
          </p:cNvPr>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20" name="Text 15">
            <a:extLst>
              <a:ext uri="{FF2B5EF4-FFF2-40B4-BE49-F238E27FC236}">
                <a16:creationId xmlns:a16="http://schemas.microsoft.com/office/drawing/2014/main" id="{C9A017EA-A588-2AFB-8112-CF857A75797C}"/>
              </a:ext>
            </a:extLst>
          </p:cNvPr>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New Damage Claims Enhancement</a:t>
            </a:r>
          </a:p>
        </p:txBody>
      </p:sp>
      <p:sp>
        <p:nvSpPr>
          <p:cNvPr id="21" name="Text 16">
            <a:extLst>
              <a:ext uri="{FF2B5EF4-FFF2-40B4-BE49-F238E27FC236}">
                <a16:creationId xmlns:a16="http://schemas.microsoft.com/office/drawing/2014/main" id="{71079052-A26F-AF8E-0503-FB2F475838B3}"/>
              </a:ext>
            </a:extLst>
          </p:cNvPr>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11</a:t>
            </a:r>
            <a:endParaRPr lang="en-US" sz="900"/>
          </a:p>
        </p:txBody>
      </p:sp>
      <p:pic>
        <p:nvPicPr>
          <p:cNvPr id="17" name="Picture 16" descr="/mnt/workspace/working/assets/logo_color.png">
            <a:extLst>
              <a:ext uri="{FF2B5EF4-FFF2-40B4-BE49-F238E27FC236}">
                <a16:creationId xmlns:a16="http://schemas.microsoft.com/office/drawing/2014/main" id="{69259F37-39E1-33BF-06CC-A77396178AE2}"/>
              </a:ext>
            </a:extLst>
          </p:cNvPr>
          <p:cNvPicPr>
            <a:picLocks noChangeAspect="1"/>
          </p:cNvPicPr>
          <p:nvPr/>
        </p:nvPicPr>
        <p:blipFill>
          <a:blip r:embed="rId3"/>
          <a:srcRect t="3158" b="7358"/>
          <a:stretch>
            <a:fillRect/>
          </a:stretch>
        </p:blipFill>
        <p:spPr>
          <a:xfrm>
            <a:off x="10262797" y="51841"/>
            <a:ext cx="1795272" cy="533400"/>
          </a:xfrm>
          <a:prstGeom prst="rect">
            <a:avLst/>
          </a:prstGeom>
        </p:spPr>
      </p:pic>
      <p:grpSp>
        <p:nvGrpSpPr>
          <p:cNvPr id="8" name="Group 7">
            <a:extLst>
              <a:ext uri="{FF2B5EF4-FFF2-40B4-BE49-F238E27FC236}">
                <a16:creationId xmlns:a16="http://schemas.microsoft.com/office/drawing/2014/main" id="{DF2140F5-E796-AD8A-BD3D-4B618E1A1067}"/>
              </a:ext>
            </a:extLst>
          </p:cNvPr>
          <p:cNvGrpSpPr/>
          <p:nvPr/>
        </p:nvGrpSpPr>
        <p:grpSpPr>
          <a:xfrm>
            <a:off x="6212318" y="1616507"/>
            <a:ext cx="5675230" cy="3871332"/>
            <a:chOff x="5961416" y="845214"/>
            <a:chExt cx="5675230" cy="3871332"/>
          </a:xfrm>
        </p:grpSpPr>
        <p:sp>
          <p:nvSpPr>
            <p:cNvPr id="16" name="Shape 13">
              <a:extLst>
                <a:ext uri="{FF2B5EF4-FFF2-40B4-BE49-F238E27FC236}">
                  <a16:creationId xmlns:a16="http://schemas.microsoft.com/office/drawing/2014/main" id="{3B73206F-C7A2-0F47-6871-B11245C84D5C}"/>
                </a:ext>
              </a:extLst>
            </p:cNvPr>
            <p:cNvSpPr/>
            <p:nvPr/>
          </p:nvSpPr>
          <p:spPr>
            <a:xfrm>
              <a:off x="5961416" y="845214"/>
              <a:ext cx="5675230" cy="3871332"/>
            </a:xfrm>
            <a:prstGeom prst="rect">
              <a:avLst/>
            </a:prstGeom>
            <a:solidFill>
              <a:srgbClr val="F4F7FB"/>
            </a:solidFill>
            <a:ln w="12700">
              <a:solidFill>
                <a:srgbClr val="D6DEE8"/>
              </a:solidFill>
              <a:prstDash val="solid"/>
            </a:ln>
          </p:spPr>
          <p:txBody>
            <a:bodyPr/>
            <a:lstStyle/>
            <a:p>
              <a:r>
                <a:rPr lang="en-US"/>
                <a:t> </a:t>
              </a:r>
            </a:p>
          </p:txBody>
        </p:sp>
        <p:pic>
          <p:nvPicPr>
            <p:cNvPr id="5" name="Picture 4" descr="A screenshot of a thank you message&#10;&#10;AI-generated content may be incorrect.">
              <a:extLst>
                <a:ext uri="{FF2B5EF4-FFF2-40B4-BE49-F238E27FC236}">
                  <a16:creationId xmlns:a16="http://schemas.microsoft.com/office/drawing/2014/main" id="{0F582FA4-2EF6-ADD1-F71B-632AE3E8CB6F}"/>
                </a:ext>
              </a:extLst>
            </p:cNvPr>
            <p:cNvPicPr>
              <a:picLocks noChangeAspect="1"/>
            </p:cNvPicPr>
            <p:nvPr/>
          </p:nvPicPr>
          <p:blipFill>
            <a:blip r:embed="rId4"/>
            <a:srcRect l="-785" t="1550" r="43081" b="-1770"/>
            <a:stretch>
              <a:fillRect/>
            </a:stretch>
          </p:blipFill>
          <p:spPr>
            <a:xfrm>
              <a:off x="5985069" y="1204484"/>
              <a:ext cx="5468795" cy="3159721"/>
            </a:xfrm>
            <a:prstGeom prst="rect">
              <a:avLst/>
            </a:prstGeom>
          </p:spPr>
        </p:pic>
      </p:grpSp>
      <p:grpSp>
        <p:nvGrpSpPr>
          <p:cNvPr id="27" name="Group 26">
            <a:extLst>
              <a:ext uri="{FF2B5EF4-FFF2-40B4-BE49-F238E27FC236}">
                <a16:creationId xmlns:a16="http://schemas.microsoft.com/office/drawing/2014/main" id="{E23AFD60-8F8E-4D2F-3AAB-C404505C3275}"/>
              </a:ext>
            </a:extLst>
          </p:cNvPr>
          <p:cNvGrpSpPr/>
          <p:nvPr/>
        </p:nvGrpSpPr>
        <p:grpSpPr>
          <a:xfrm>
            <a:off x="205430" y="2080941"/>
            <a:ext cx="5893048" cy="2308324"/>
            <a:chOff x="205430" y="2080941"/>
            <a:chExt cx="5893048" cy="2308324"/>
          </a:xfrm>
        </p:grpSpPr>
        <p:grpSp>
          <p:nvGrpSpPr>
            <p:cNvPr id="15" name="Group 14">
              <a:extLst>
                <a:ext uri="{FF2B5EF4-FFF2-40B4-BE49-F238E27FC236}">
                  <a16:creationId xmlns:a16="http://schemas.microsoft.com/office/drawing/2014/main" id="{E67EA621-59D9-A4DE-B30B-D0361F87337A}"/>
                </a:ext>
              </a:extLst>
            </p:cNvPr>
            <p:cNvGrpSpPr/>
            <p:nvPr/>
          </p:nvGrpSpPr>
          <p:grpSpPr>
            <a:xfrm>
              <a:off x="209271" y="2080941"/>
              <a:ext cx="5889207" cy="2308324"/>
              <a:chOff x="514071" y="2202861"/>
              <a:chExt cx="5889207" cy="2308324"/>
            </a:xfrm>
          </p:grpSpPr>
          <p:sp>
            <p:nvSpPr>
              <p:cNvPr id="23" name="TextBox 22">
                <a:extLst>
                  <a:ext uri="{FF2B5EF4-FFF2-40B4-BE49-F238E27FC236}">
                    <a16:creationId xmlns:a16="http://schemas.microsoft.com/office/drawing/2014/main" id="{2481BFF5-6DE5-96E9-AFF8-2AD86DA75A46}"/>
                  </a:ext>
                </a:extLst>
              </p:cNvPr>
              <p:cNvSpPr txBox="1"/>
              <p:nvPr/>
            </p:nvSpPr>
            <p:spPr>
              <a:xfrm>
                <a:off x="734741" y="2202861"/>
                <a:ext cx="5668537"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1F2D3D"/>
                    </a:solidFill>
                    <a:latin typeface="Calibri"/>
                    <a:ea typeface="Calibri"/>
                    <a:cs typeface="Calibri"/>
                  </a:rPr>
                  <a:t>After you click Submit, a confirmation screen will appear with your claim number. </a:t>
                </a:r>
                <a:r>
                  <a:rPr lang="en-US" sz="1400" b="1">
                    <a:solidFill>
                      <a:srgbClr val="1F2D3D"/>
                    </a:solidFill>
                    <a:latin typeface="Calibri"/>
                    <a:ea typeface="Calibri"/>
                    <a:cs typeface="Calibri"/>
                  </a:rPr>
                  <a:t>Copy and save</a:t>
                </a:r>
                <a:r>
                  <a:rPr lang="en-US" sz="1400">
                    <a:solidFill>
                      <a:srgbClr val="1F2D3D"/>
                    </a:solidFill>
                    <a:latin typeface="Calibri"/>
                    <a:ea typeface="Calibri"/>
                    <a:cs typeface="Calibri"/>
                  </a:rPr>
                  <a:t> this number — you’ll need it to register and track your claim.</a:t>
                </a:r>
              </a:p>
              <a:p>
                <a:endParaRPr lang="en-US" sz="1400">
                  <a:solidFill>
                    <a:srgbClr val="1F2D3D"/>
                  </a:solidFill>
                  <a:latin typeface="Calibri"/>
                  <a:ea typeface="Calibri"/>
                  <a:cs typeface="Calibri"/>
                </a:endParaRPr>
              </a:p>
              <a:p>
                <a:r>
                  <a:rPr lang="en-US" sz="1400" b="1">
                    <a:solidFill>
                      <a:srgbClr val="1F2D3D"/>
                    </a:solidFill>
                    <a:latin typeface="Calibri"/>
                    <a:ea typeface="Calibri"/>
                    <a:cs typeface="Calibri"/>
                  </a:rPr>
                  <a:t>You can also report another claim </a:t>
                </a:r>
                <a:r>
                  <a:rPr lang="en-US" sz="1400">
                    <a:solidFill>
                      <a:srgbClr val="1F2D3D"/>
                    </a:solidFill>
                    <a:latin typeface="Calibri"/>
                    <a:ea typeface="Calibri"/>
                    <a:cs typeface="Calibri"/>
                  </a:rPr>
                  <a:t>(highlighted in yellow) related to a different reservation directly from this confirmation screen.</a:t>
                </a:r>
                <a:endParaRPr lang="en-US" sz="1400">
                  <a:solidFill>
                    <a:srgbClr val="1F2D3D"/>
                  </a:solidFill>
                  <a:ea typeface="Calibri" panose="020F0502020204030204"/>
                  <a:cs typeface="Calibri" panose="020F0502020204030204"/>
                </a:endParaRPr>
              </a:p>
              <a:p>
                <a:endParaRPr lang="en-US" sz="1400">
                  <a:solidFill>
                    <a:srgbClr val="1F2D3D"/>
                  </a:solidFill>
                  <a:ea typeface="Calibri" panose="020F0502020204030204"/>
                  <a:cs typeface="Calibri" panose="020F0502020204030204"/>
                </a:endParaRPr>
              </a:p>
              <a:p>
                <a:r>
                  <a:rPr lang="en-US" sz="1400">
                    <a:solidFill>
                      <a:srgbClr val="1F2D3D"/>
                    </a:solidFill>
                    <a:ea typeface="Calibri" panose="020F0502020204030204"/>
                    <a:cs typeface="Calibri" panose="020F0502020204030204"/>
                  </a:rPr>
                  <a:t>After submission, allow </a:t>
                </a:r>
                <a:r>
                  <a:rPr lang="en-US" sz="1400" b="1">
                    <a:solidFill>
                      <a:srgbClr val="1F2D3D"/>
                    </a:solidFill>
                    <a:ea typeface="Calibri" panose="020F0502020204030204"/>
                    <a:cs typeface="Calibri" panose="020F0502020204030204"/>
                  </a:rPr>
                  <a:t>up to 24 hours</a:t>
                </a:r>
                <a:r>
                  <a:rPr lang="en-US" sz="1400">
                    <a:solidFill>
                      <a:srgbClr val="1F2D3D"/>
                    </a:solidFill>
                    <a:ea typeface="Calibri" panose="020F0502020204030204"/>
                    <a:cs typeface="Calibri" panose="020F0502020204030204"/>
                  </a:rPr>
                  <a:t> before tracking your claim.</a:t>
                </a:r>
                <a:endParaRPr lang="en-US" sz="1400">
                  <a:solidFill>
                    <a:srgbClr val="000000"/>
                  </a:solidFill>
                  <a:ea typeface="Calibri" panose="020F0502020204030204"/>
                  <a:cs typeface="Calibri" panose="020F0502020204030204"/>
                </a:endParaRPr>
              </a:p>
              <a:p>
                <a:endParaRPr lang="en-US" sz="1400">
                  <a:solidFill>
                    <a:srgbClr val="1F2D3D"/>
                  </a:solidFill>
                  <a:ea typeface="Calibri" panose="020F0502020204030204"/>
                  <a:cs typeface="Calibri" panose="020F0502020204030204"/>
                </a:endParaRPr>
              </a:p>
              <a:p>
                <a:pPr algn="ctr"/>
                <a:endParaRPr lang="en-US">
                  <a:ea typeface="Calibri" panose="020F0502020204030204"/>
                  <a:cs typeface="Calibri" panose="020F0502020204030204"/>
                </a:endParaRPr>
              </a:p>
            </p:txBody>
          </p:sp>
          <p:sp>
            <p:nvSpPr>
              <p:cNvPr id="10" name="Shape 7">
                <a:extLst>
                  <a:ext uri="{FF2B5EF4-FFF2-40B4-BE49-F238E27FC236}">
                    <a16:creationId xmlns:a16="http://schemas.microsoft.com/office/drawing/2014/main" id="{7C0CF039-7085-FCE4-F9AE-DEB4612E1131}"/>
                  </a:ext>
                </a:extLst>
              </p:cNvPr>
              <p:cNvSpPr/>
              <p:nvPr/>
            </p:nvSpPr>
            <p:spPr>
              <a:xfrm>
                <a:off x="514071" y="2299678"/>
                <a:ext cx="128016" cy="128016"/>
              </a:xfrm>
              <a:prstGeom prst="ellipse">
                <a:avLst/>
              </a:prstGeom>
              <a:solidFill>
                <a:srgbClr val="0099D6"/>
              </a:solidFill>
              <a:ln w="12700">
                <a:solidFill>
                  <a:srgbClr val="0099D6"/>
                </a:solidFill>
                <a:prstDash val="solid"/>
              </a:ln>
            </p:spPr>
            <p:txBody>
              <a:bodyPr/>
              <a:lstStyle/>
              <a:p>
                <a:endParaRPr lang="en-US"/>
              </a:p>
            </p:txBody>
          </p:sp>
          <p:sp>
            <p:nvSpPr>
              <p:cNvPr id="12" name="Shape 9">
                <a:extLst>
                  <a:ext uri="{FF2B5EF4-FFF2-40B4-BE49-F238E27FC236}">
                    <a16:creationId xmlns:a16="http://schemas.microsoft.com/office/drawing/2014/main" id="{1A6C232A-8BAA-75B7-257F-34CB2CFEC3E7}"/>
                  </a:ext>
                </a:extLst>
              </p:cNvPr>
              <p:cNvSpPr/>
              <p:nvPr/>
            </p:nvSpPr>
            <p:spPr>
              <a:xfrm>
                <a:off x="514071" y="3190413"/>
                <a:ext cx="128016" cy="128016"/>
              </a:xfrm>
              <a:prstGeom prst="ellipse">
                <a:avLst/>
              </a:prstGeom>
              <a:solidFill>
                <a:srgbClr val="0099D6"/>
              </a:solidFill>
              <a:ln w="12700">
                <a:solidFill>
                  <a:srgbClr val="0099D6"/>
                </a:solidFill>
                <a:prstDash val="solid"/>
              </a:ln>
            </p:spPr>
            <p:txBody>
              <a:bodyPr/>
              <a:lstStyle/>
              <a:p>
                <a:endParaRPr lang="en-US"/>
              </a:p>
            </p:txBody>
          </p:sp>
        </p:grpSp>
        <p:sp>
          <p:nvSpPr>
            <p:cNvPr id="22" name="Shape 11">
              <a:extLst>
                <a:ext uri="{FF2B5EF4-FFF2-40B4-BE49-F238E27FC236}">
                  <a16:creationId xmlns:a16="http://schemas.microsoft.com/office/drawing/2014/main" id="{90092735-054E-BBA8-5EA3-A1B27FA8FD98}"/>
                </a:ext>
              </a:extLst>
            </p:cNvPr>
            <p:cNvSpPr/>
            <p:nvPr/>
          </p:nvSpPr>
          <p:spPr>
            <a:xfrm>
              <a:off x="205430" y="3638568"/>
              <a:ext cx="128016" cy="128016"/>
            </a:xfrm>
            <a:prstGeom prst="ellipse">
              <a:avLst/>
            </a:prstGeom>
            <a:solidFill>
              <a:srgbClr val="0099D6"/>
            </a:solidFill>
            <a:ln w="12700">
              <a:solidFill>
                <a:srgbClr val="0099D6"/>
              </a:solidFill>
              <a:prstDash val="solid"/>
            </a:ln>
          </p:spPr>
          <p:txBody>
            <a:bodyPr/>
            <a:lstStyle/>
            <a:p>
              <a:endParaRPr lang="en-US"/>
            </a:p>
          </p:txBody>
        </p:sp>
      </p:grpSp>
      <p:sp>
        <p:nvSpPr>
          <p:cNvPr id="9" name="Rectangle 8">
            <a:extLst>
              <a:ext uri="{FF2B5EF4-FFF2-40B4-BE49-F238E27FC236}">
                <a16:creationId xmlns:a16="http://schemas.microsoft.com/office/drawing/2014/main" id="{B4B837CC-7DF8-5196-7295-471CA69D5058}"/>
              </a:ext>
            </a:extLst>
          </p:cNvPr>
          <p:cNvSpPr/>
          <p:nvPr/>
        </p:nvSpPr>
        <p:spPr>
          <a:xfrm>
            <a:off x="6858000" y="4561840"/>
            <a:ext cx="2113280" cy="325119"/>
          </a:xfrm>
          <a:prstGeom prst="rect">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3445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2">
    <p:bg>
      <p:bgPr>
        <a:solidFill>
          <a:srgbClr val="23446A"/>
        </a:solidFill>
        <a:effectLst/>
      </p:bgPr>
    </p:bg>
    <p:spTree>
      <p:nvGrpSpPr>
        <p:cNvPr id="1" name=""/>
        <p:cNvGrpSpPr/>
        <p:nvPr/>
      </p:nvGrpSpPr>
      <p:grpSpPr>
        <a:xfrm>
          <a:off x="0" y="0"/>
          <a:ext cx="0" cy="0"/>
          <a:chOff x="0" y="0"/>
          <a:chExt cx="0" cy="0"/>
        </a:xfrm>
      </p:grpSpPr>
      <p:sp>
        <p:nvSpPr>
          <p:cNvPr id="2" name="Shape 0"/>
          <p:cNvSpPr/>
          <p:nvPr/>
        </p:nvSpPr>
        <p:spPr>
          <a:xfrm>
            <a:off x="8534095" y="0"/>
            <a:ext cx="3657600" cy="6858000"/>
          </a:xfrm>
          <a:prstGeom prst="rect">
            <a:avLst/>
          </a:prstGeom>
          <a:solidFill>
            <a:srgbClr val="1A3658"/>
          </a:solidFill>
          <a:ln w="12700">
            <a:solidFill>
              <a:srgbClr val="1A3658"/>
            </a:solidFill>
            <a:prstDash val="solid"/>
          </a:ln>
        </p:spPr>
        <p:txBody>
          <a:bodyPr/>
          <a:lstStyle/>
          <a:p>
            <a:endParaRPr lang="en-US"/>
          </a:p>
        </p:txBody>
      </p:sp>
      <p:pic>
        <p:nvPicPr>
          <p:cNvPr id="3" name="Image 0" descr="/mnt/workspace/working/assets/logo_white.png"/>
          <p:cNvPicPr>
            <a:picLocks noChangeAspect="1"/>
          </p:cNvPicPr>
          <p:nvPr/>
        </p:nvPicPr>
        <p:blipFill>
          <a:blip r:embed="rId3"/>
          <a:stretch>
            <a:fillRect/>
          </a:stretch>
        </p:blipFill>
        <p:spPr>
          <a:xfrm>
            <a:off x="9814255" y="411480"/>
            <a:ext cx="2011680" cy="667512"/>
          </a:xfrm>
          <a:prstGeom prst="rect">
            <a:avLst/>
          </a:prstGeom>
        </p:spPr>
      </p:pic>
      <p:sp>
        <p:nvSpPr>
          <p:cNvPr id="4" name="Text 1"/>
          <p:cNvSpPr/>
          <p:nvPr/>
        </p:nvSpPr>
        <p:spPr>
          <a:xfrm>
            <a:off x="731520" y="2286000"/>
            <a:ext cx="7315200" cy="365760"/>
          </a:xfrm>
          <a:prstGeom prst="rect">
            <a:avLst/>
          </a:prstGeom>
          <a:noFill/>
          <a:ln/>
        </p:spPr>
        <p:txBody>
          <a:bodyPr wrap="square" rtlCol="0" anchor="ctr"/>
          <a:lstStyle/>
          <a:p>
            <a:pPr marL="0" indent="0" algn="l">
              <a:buNone/>
            </a:pPr>
            <a:r>
              <a:rPr lang="en-US" sz="1400" b="1" kern="0" spc="600">
                <a:solidFill>
                  <a:srgbClr val="0099D6"/>
                </a:solidFill>
                <a:latin typeface="Calibri" pitchFamily="34" charset="0"/>
                <a:ea typeface="Calibri" pitchFamily="34" charset="-122"/>
                <a:cs typeface="Calibri" pitchFamily="34" charset="-120"/>
              </a:rPr>
              <a:t>SECTION 02</a:t>
            </a:r>
            <a:endParaRPr lang="en-US" sz="1400"/>
          </a:p>
        </p:txBody>
      </p:sp>
      <p:sp>
        <p:nvSpPr>
          <p:cNvPr id="5" name="Text 2"/>
          <p:cNvSpPr/>
          <p:nvPr/>
        </p:nvSpPr>
        <p:spPr>
          <a:xfrm>
            <a:off x="731520" y="3002280"/>
            <a:ext cx="9326880" cy="1381760"/>
          </a:xfrm>
          <a:prstGeom prst="rect">
            <a:avLst/>
          </a:prstGeom>
          <a:noFill/>
          <a:ln/>
        </p:spPr>
        <p:txBody>
          <a:bodyPr wrap="square" lIns="91440" tIns="45720" rIns="91440" bIns="45720" rtlCol="0" anchor="ctr"/>
          <a:lstStyle/>
          <a:p>
            <a:r>
              <a:rPr lang="en-US" sz="4000" b="1">
                <a:solidFill>
                  <a:srgbClr val="FFFFFF"/>
                </a:solidFill>
                <a:ea typeface="+mn-lt"/>
                <a:cs typeface="+mn-lt"/>
              </a:rPr>
              <a:t>Claim Tracking &amp; Communication</a:t>
            </a:r>
            <a:endParaRPr lang="en-US" sz="4000" b="1">
              <a:ea typeface="+mn-lt"/>
              <a:cs typeface="+mn-lt"/>
            </a:endParaRPr>
          </a:p>
          <a:p>
            <a:pPr marL="0" indent="0" algn="l">
              <a:buNone/>
            </a:pPr>
            <a:endParaRPr lang="en-US" sz="6000" b="1">
              <a:solidFill>
                <a:srgbClr val="FFFFFF"/>
              </a:solidFill>
              <a:ea typeface="Calibri"/>
              <a:cs typeface="Calibri"/>
            </a:endParaRPr>
          </a:p>
        </p:txBody>
      </p:sp>
      <p:sp>
        <p:nvSpPr>
          <p:cNvPr id="6" name="Shape 3"/>
          <p:cNvSpPr/>
          <p:nvPr/>
        </p:nvSpPr>
        <p:spPr>
          <a:xfrm>
            <a:off x="731520" y="4023360"/>
            <a:ext cx="1463040" cy="73152"/>
          </a:xfrm>
          <a:prstGeom prst="rect">
            <a:avLst/>
          </a:prstGeom>
          <a:solidFill>
            <a:srgbClr val="0099D6"/>
          </a:solidFill>
          <a:ln w="12700">
            <a:solidFill>
              <a:srgbClr val="0099D6"/>
            </a:solidFill>
            <a:prstDash val="solid"/>
          </a:ln>
        </p:spPr>
        <p:txBody>
          <a:bodyPr/>
          <a:lstStyle/>
          <a:p>
            <a:endParaRPr lang="en-US"/>
          </a:p>
        </p:txBody>
      </p:sp>
      <p:sp>
        <p:nvSpPr>
          <p:cNvPr id="7" name="Text 4"/>
          <p:cNvSpPr/>
          <p:nvPr/>
        </p:nvSpPr>
        <p:spPr>
          <a:xfrm>
            <a:off x="731520" y="4251960"/>
            <a:ext cx="7315200" cy="640080"/>
          </a:xfrm>
          <a:prstGeom prst="rect">
            <a:avLst/>
          </a:prstGeom>
          <a:noFill/>
          <a:ln/>
        </p:spPr>
        <p:txBody>
          <a:bodyPr wrap="square" lIns="91440" tIns="45720" rIns="91440" bIns="45720" rtlCol="0" anchor="t"/>
          <a:lstStyle/>
          <a:p>
            <a:r>
              <a:rPr lang="en-US">
                <a:solidFill>
                  <a:srgbClr val="C8D7E8"/>
                </a:solidFill>
                <a:latin typeface="Calibri"/>
                <a:ea typeface="Calibri"/>
                <a:cs typeface="Calibri"/>
              </a:rPr>
              <a:t>Monitor</a:t>
            </a:r>
            <a:r>
              <a:rPr lang="en-US">
                <a:solidFill>
                  <a:srgbClr val="C8D7E8"/>
                </a:solidFill>
                <a:ea typeface="+mn-lt"/>
                <a:cs typeface="+mn-lt"/>
              </a:rPr>
              <a:t> your claim after submission, connect with your adjudicator, and access updates.</a:t>
            </a:r>
          </a:p>
          <a:p>
            <a:endParaRPr lang="en-US">
              <a:solidFill>
                <a:srgbClr val="C8D7E8"/>
              </a:solidFill>
              <a:ea typeface="+mn-lt"/>
              <a:cs typeface="+mn-lt"/>
            </a:endParaRPr>
          </a:p>
          <a:p>
            <a:r>
              <a:rPr lang="en-US">
                <a:solidFill>
                  <a:srgbClr val="C8D7E8"/>
                </a:solidFill>
                <a:ea typeface="+mn-lt"/>
                <a:cs typeface="+mn-lt"/>
              </a:rPr>
              <a:t>Powered by our claims partner, Sedgwick.</a:t>
            </a:r>
            <a:endParaRPr lang="en-US">
              <a:ea typeface="+mn-lt"/>
              <a:cs typeface="+mn-lt"/>
            </a:endParaRPr>
          </a:p>
          <a:p>
            <a:endParaRPr lang="en-US">
              <a:solidFill>
                <a:srgbClr val="C8D7E8"/>
              </a:solidFill>
              <a:latin typeface="Calibri"/>
              <a:ea typeface="Calibri"/>
              <a:cs typeface="Calibri"/>
            </a:endParaRPr>
          </a:p>
        </p:txBody>
      </p:sp>
      <p:sp>
        <p:nvSpPr>
          <p:cNvPr id="8" name="Text 4">
            <a:extLst>
              <a:ext uri="{FF2B5EF4-FFF2-40B4-BE49-F238E27FC236}">
                <a16:creationId xmlns:a16="http://schemas.microsoft.com/office/drawing/2014/main" id="{68C332E6-15F6-FB99-7E92-E2AA2D4921AF}"/>
              </a:ext>
            </a:extLst>
          </p:cNvPr>
          <p:cNvSpPr/>
          <p:nvPr/>
        </p:nvSpPr>
        <p:spPr>
          <a:xfrm>
            <a:off x="731520" y="5506472"/>
            <a:ext cx="7315200" cy="640080"/>
          </a:xfrm>
          <a:prstGeom prst="rect">
            <a:avLst/>
          </a:prstGeom>
          <a:noFill/>
          <a:ln/>
        </p:spPr>
        <p:txBody>
          <a:bodyPr wrap="square" lIns="91440" tIns="45720" rIns="91440" bIns="45720" rtlCol="0" anchor="ctr"/>
          <a:lstStyle/>
          <a:p>
            <a:r>
              <a:rPr lang="en-US" sz="1600" b="1">
                <a:solidFill>
                  <a:schemeClr val="bg1"/>
                </a:solidFill>
                <a:ea typeface="+mn-lt"/>
                <a:cs typeface="+mn-lt"/>
              </a:rPr>
              <a:t>All of this — right from your mobile device or computer!</a:t>
            </a:r>
            <a:endParaRPr lang="en-US" sz="1600">
              <a:solidFill>
                <a:schemeClr val="bg1"/>
              </a:solidFill>
              <a:ea typeface="+mn-lt"/>
              <a:cs typeface="+mn-lt"/>
            </a:endParaRPr>
          </a:p>
          <a:p>
            <a:endParaRPr lang="en-US" sz="1600" b="1">
              <a:solidFill>
                <a:schemeClr val="bg1"/>
              </a:solidFill>
              <a:ea typeface="+mn-lt"/>
              <a:cs typeface="+mn-lt"/>
            </a:endParaRPr>
          </a:p>
        </p:txBody>
      </p:sp>
      <p:pic>
        <p:nvPicPr>
          <p:cNvPr id="9" name="Picture 8" descr="A qr code on a white background  AI-generated content may be incorrect.">
            <a:extLst>
              <a:ext uri="{FF2B5EF4-FFF2-40B4-BE49-F238E27FC236}">
                <a16:creationId xmlns:a16="http://schemas.microsoft.com/office/drawing/2014/main" id="{0B3993CD-4938-2C7B-0B82-0737719AC687}"/>
              </a:ext>
            </a:extLst>
          </p:cNvPr>
          <p:cNvPicPr>
            <a:picLocks noChangeAspect="1"/>
          </p:cNvPicPr>
          <p:nvPr/>
        </p:nvPicPr>
        <p:blipFill>
          <a:blip r:embed="rId4"/>
          <a:srcRect t="788" b="788"/>
          <a:stretch>
            <a:fillRect/>
          </a:stretch>
        </p:blipFill>
        <p:spPr>
          <a:xfrm>
            <a:off x="9290918" y="2649028"/>
            <a:ext cx="2137735" cy="210403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p:cNvSpPr/>
          <p:nvPr/>
        </p:nvSpPr>
        <p:spPr>
          <a:xfrm>
            <a:off x="457200" y="777240"/>
            <a:ext cx="9905695" cy="640080"/>
          </a:xfrm>
          <a:prstGeom prst="rect">
            <a:avLst/>
          </a:prstGeom>
          <a:noFill/>
          <a:ln/>
        </p:spPr>
        <p:txBody>
          <a:bodyPr wrap="square" lIns="91440" tIns="45720" rIns="91440" bIns="45720" rtlCol="0" anchor="ctr"/>
          <a:lstStyle/>
          <a:p>
            <a:r>
              <a:rPr lang="en-US" sz="3000" b="1">
                <a:solidFill>
                  <a:srgbClr val="23446A"/>
                </a:solidFill>
                <a:latin typeface="Calibri"/>
                <a:ea typeface="Calibri"/>
                <a:cs typeface="Calibri"/>
              </a:rPr>
              <a:t>Claim Portal Sign-in</a:t>
            </a:r>
            <a:endParaRPr lang="en-US" sz="3000">
              <a:latin typeface="Calibri"/>
              <a:ea typeface="Calibri"/>
              <a:cs typeface="Calibri"/>
            </a:endParaRPr>
          </a:p>
        </p:txBody>
      </p:sp>
      <p:sp>
        <p:nvSpPr>
          <p:cNvPr id="7" name="Shape 4"/>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grpSp>
        <p:nvGrpSpPr>
          <p:cNvPr id="5" name="Group 4">
            <a:extLst>
              <a:ext uri="{FF2B5EF4-FFF2-40B4-BE49-F238E27FC236}">
                <a16:creationId xmlns:a16="http://schemas.microsoft.com/office/drawing/2014/main" id="{810BD2F5-5DE6-6181-5FE8-E5EFC871F6F2}"/>
              </a:ext>
            </a:extLst>
          </p:cNvPr>
          <p:cNvGrpSpPr/>
          <p:nvPr/>
        </p:nvGrpSpPr>
        <p:grpSpPr>
          <a:xfrm>
            <a:off x="457200" y="1783080"/>
            <a:ext cx="5029200" cy="2011680"/>
            <a:chOff x="457200" y="1783080"/>
            <a:chExt cx="5029200" cy="2011680"/>
          </a:xfrm>
        </p:grpSpPr>
        <p:sp>
          <p:nvSpPr>
            <p:cNvPr id="8" name="Shape 5"/>
            <p:cNvSpPr/>
            <p:nvPr/>
          </p:nvSpPr>
          <p:spPr>
            <a:xfrm>
              <a:off x="457200" y="1901952"/>
              <a:ext cx="128016" cy="128016"/>
            </a:xfrm>
            <a:prstGeom prst="ellipse">
              <a:avLst/>
            </a:prstGeom>
            <a:solidFill>
              <a:srgbClr val="0099D6"/>
            </a:solidFill>
            <a:ln w="12700">
              <a:solidFill>
                <a:srgbClr val="0099D6"/>
              </a:solidFill>
              <a:prstDash val="solid"/>
            </a:ln>
          </p:spPr>
          <p:txBody>
            <a:bodyPr/>
            <a:lstStyle/>
            <a:p>
              <a:endParaRPr lang="en-US"/>
            </a:p>
          </p:txBody>
        </p:sp>
        <p:sp>
          <p:nvSpPr>
            <p:cNvPr id="9" name="Text 6"/>
            <p:cNvSpPr/>
            <p:nvPr/>
          </p:nvSpPr>
          <p:spPr>
            <a:xfrm>
              <a:off x="731520" y="1783080"/>
              <a:ext cx="4754880" cy="640080"/>
            </a:xfrm>
            <a:prstGeom prst="rect">
              <a:avLst/>
            </a:prstGeom>
            <a:noFill/>
            <a:ln/>
          </p:spPr>
          <p:txBody>
            <a:bodyPr wrap="square" lIns="91440" tIns="45720" rIns="91440" bIns="45720" rtlCol="0" anchor="t"/>
            <a:lstStyle/>
            <a:p>
              <a:r>
                <a:rPr lang="en-US" sz="1400" b="1">
                  <a:solidFill>
                    <a:srgbClr val="1F2D3D"/>
                  </a:solidFill>
                  <a:latin typeface="Calibri"/>
                  <a:ea typeface="Calibri"/>
                  <a:cs typeface="Calibri"/>
                </a:rPr>
                <a:t>Sign in</a:t>
              </a:r>
              <a:r>
                <a:rPr lang="en-US" sz="1400">
                  <a:solidFill>
                    <a:srgbClr val="1F2D3D"/>
                  </a:solidFill>
                  <a:latin typeface="Calibri"/>
                  <a:ea typeface="Calibri"/>
                  <a:cs typeface="Calibri"/>
                </a:rPr>
                <a:t> to manage your claims:</a:t>
              </a:r>
              <a:endParaRPr lang="en-US" sz="1400">
                <a:solidFill>
                  <a:srgbClr val="000000"/>
                </a:solidFill>
                <a:latin typeface="Calibri"/>
                <a:ea typeface="Calibri"/>
                <a:cs typeface="Calibri"/>
              </a:endParaRPr>
            </a:p>
            <a:p>
              <a:r>
                <a:rPr lang="en-US" sz="1400" dirty="0">
                  <a:solidFill>
                    <a:srgbClr val="1F2D3D"/>
                  </a:solidFill>
                  <a:latin typeface="Calibri"/>
                  <a:ea typeface="Calibri"/>
                  <a:cs typeface="Calibri"/>
                </a:rPr>
                <a:t> </a:t>
              </a:r>
              <a:r>
                <a:rPr lang="en-US" sz="1400" dirty="0">
                  <a:solidFill>
                    <a:srgbClr val="1F2D3D"/>
                  </a:solidFill>
                  <a:ea typeface="+mn-lt"/>
                  <a:cs typeface="+mn-lt"/>
                  <a:hlinkClick r:id="rId3"/>
                </a:rPr>
                <a:t>https://www.mysedgwick.com/rentalguardian</a:t>
              </a:r>
              <a:endParaRPr lang="en-US" sz="1400" dirty="0">
                <a:latin typeface="Calibri"/>
                <a:ea typeface="Calibri"/>
                <a:cs typeface="Calibri"/>
              </a:endParaRPr>
            </a:p>
          </p:txBody>
        </p:sp>
        <p:sp>
          <p:nvSpPr>
            <p:cNvPr id="10" name="Shape 7"/>
            <p:cNvSpPr/>
            <p:nvPr/>
          </p:nvSpPr>
          <p:spPr>
            <a:xfrm>
              <a:off x="457200" y="25877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1" name="Text 8"/>
            <p:cNvSpPr/>
            <p:nvPr/>
          </p:nvSpPr>
          <p:spPr>
            <a:xfrm>
              <a:off x="731520" y="2468880"/>
              <a:ext cx="4754880" cy="640080"/>
            </a:xfrm>
            <a:prstGeom prst="rect">
              <a:avLst/>
            </a:prstGeom>
            <a:noFill/>
            <a:ln/>
          </p:spPr>
          <p:txBody>
            <a:bodyPr wrap="square" lIns="91440" tIns="45720" rIns="91440" bIns="45720" rtlCol="0" anchor="t"/>
            <a:lstStyle/>
            <a:p>
              <a:r>
                <a:rPr lang="en-US" sz="1400" b="1">
                  <a:solidFill>
                    <a:srgbClr val="1F2D3D"/>
                  </a:solidFill>
                  <a:latin typeface="Calibri"/>
                  <a:ea typeface="Calibri"/>
                  <a:cs typeface="Calibri"/>
                </a:rPr>
                <a:t>New users: sign up with </a:t>
              </a:r>
              <a:r>
                <a:rPr lang="en-US" sz="1400">
                  <a:solidFill>
                    <a:srgbClr val="1F2D3D"/>
                  </a:solidFill>
                  <a:latin typeface="Calibri"/>
                  <a:ea typeface="Calibri"/>
                  <a:cs typeface="Calibri"/>
                </a:rPr>
                <a:t>your last name, address (city, state, postal code), and claim number.</a:t>
              </a:r>
              <a:endParaRPr lang="en-US" sz="1400">
                <a:latin typeface="Calibri"/>
                <a:ea typeface="Calibri"/>
                <a:cs typeface="Calibri"/>
              </a:endParaRPr>
            </a:p>
          </p:txBody>
        </p:sp>
        <p:sp>
          <p:nvSpPr>
            <p:cNvPr id="12" name="Shape 9"/>
            <p:cNvSpPr/>
            <p:nvPr/>
          </p:nvSpPr>
          <p:spPr>
            <a:xfrm>
              <a:off x="457200" y="32735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3" name="Text 10"/>
            <p:cNvSpPr/>
            <p:nvPr/>
          </p:nvSpPr>
          <p:spPr>
            <a:xfrm>
              <a:off x="731520" y="3154680"/>
              <a:ext cx="4754880" cy="640080"/>
            </a:xfrm>
            <a:prstGeom prst="rect">
              <a:avLst/>
            </a:prstGeom>
            <a:noFill/>
            <a:ln/>
          </p:spPr>
          <p:txBody>
            <a:bodyPr wrap="square" lIns="91440" tIns="45720" rIns="91440" bIns="45720" rtlCol="0" anchor="t"/>
            <a:lstStyle/>
            <a:p>
              <a:pPr marL="0" indent="0" algn="l">
                <a:buNone/>
              </a:pPr>
              <a:r>
                <a:rPr lang="en-US" sz="1400">
                  <a:solidFill>
                    <a:srgbClr val="1F2D3D"/>
                  </a:solidFill>
                  <a:latin typeface="Calibri"/>
                  <a:ea typeface="Calibri"/>
                  <a:cs typeface="Calibri"/>
                </a:rPr>
                <a:t>After registration,</a:t>
              </a:r>
              <a:r>
                <a:rPr lang="en-US" sz="1400" b="1">
                  <a:solidFill>
                    <a:srgbClr val="1F2D3D"/>
                  </a:solidFill>
                  <a:latin typeface="Calibri"/>
                  <a:ea typeface="Calibri"/>
                  <a:cs typeface="Calibri"/>
                </a:rPr>
                <a:t> sign in </a:t>
              </a:r>
              <a:r>
                <a:rPr lang="en-US" sz="1400">
                  <a:solidFill>
                    <a:srgbClr val="1F2D3D"/>
                  </a:solidFill>
                  <a:latin typeface="Calibri"/>
                  <a:ea typeface="Calibri"/>
                  <a:cs typeface="Calibri"/>
                </a:rPr>
                <a:t>with your credentials.</a:t>
              </a:r>
              <a:endParaRPr lang="en-US" sz="1400">
                <a:latin typeface="Calibri"/>
                <a:ea typeface="Calibri"/>
                <a:cs typeface="Calibri"/>
              </a:endParaRPr>
            </a:p>
          </p:txBody>
        </p:sp>
      </p:grpSp>
      <p:sp>
        <p:nvSpPr>
          <p:cNvPr id="18" name="Shape 14"/>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19" name="Text 15"/>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New Damage Claims Enhancement</a:t>
            </a:r>
          </a:p>
        </p:txBody>
      </p:sp>
      <p:sp>
        <p:nvSpPr>
          <p:cNvPr id="20" name="Text 16"/>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13</a:t>
            </a:r>
            <a:endParaRPr lang="en-US" sz="900"/>
          </a:p>
        </p:txBody>
      </p:sp>
      <p:grpSp>
        <p:nvGrpSpPr>
          <p:cNvPr id="14" name="Group 13">
            <a:extLst>
              <a:ext uri="{FF2B5EF4-FFF2-40B4-BE49-F238E27FC236}">
                <a16:creationId xmlns:a16="http://schemas.microsoft.com/office/drawing/2014/main" id="{111E78E4-3389-A758-FA65-7D1907DC0A0B}"/>
              </a:ext>
            </a:extLst>
          </p:cNvPr>
          <p:cNvGrpSpPr/>
          <p:nvPr/>
        </p:nvGrpSpPr>
        <p:grpSpPr>
          <a:xfrm>
            <a:off x="5760720" y="1691640"/>
            <a:ext cx="5989320" cy="4663440"/>
            <a:chOff x="5760720" y="1691640"/>
            <a:chExt cx="5989320" cy="4663440"/>
          </a:xfrm>
        </p:grpSpPr>
        <p:sp>
          <p:nvSpPr>
            <p:cNvPr id="16" name="Shape 13"/>
            <p:cNvSpPr/>
            <p:nvPr/>
          </p:nvSpPr>
          <p:spPr>
            <a:xfrm>
              <a:off x="5760720" y="1691640"/>
              <a:ext cx="5989320" cy="4663440"/>
            </a:xfrm>
            <a:prstGeom prst="rect">
              <a:avLst/>
            </a:prstGeom>
            <a:solidFill>
              <a:srgbClr val="F4F7FB"/>
            </a:solidFill>
            <a:ln w="12700">
              <a:solidFill>
                <a:srgbClr val="D6DEE8"/>
              </a:solidFill>
              <a:prstDash val="solid"/>
            </a:ln>
          </p:spPr>
          <p:txBody>
            <a:bodyPr/>
            <a:lstStyle/>
            <a:p>
              <a:endParaRPr lang="en-US"/>
            </a:p>
          </p:txBody>
        </p:sp>
        <p:pic>
          <p:nvPicPr>
            <p:cNvPr id="21" name="Picture 20">
              <a:extLst>
                <a:ext uri="{FF2B5EF4-FFF2-40B4-BE49-F238E27FC236}">
                  <a16:creationId xmlns:a16="http://schemas.microsoft.com/office/drawing/2014/main" id="{89C5A371-1B5E-60B0-37F3-360928A7685A}"/>
                </a:ext>
              </a:extLst>
            </p:cNvPr>
            <p:cNvPicPr>
              <a:picLocks noChangeAspect="1"/>
            </p:cNvPicPr>
            <p:nvPr/>
          </p:nvPicPr>
          <p:blipFill>
            <a:blip r:embed="rId4"/>
            <a:srcRect l="19149" t="22999" r="24614"/>
            <a:stretch>
              <a:fillRect/>
            </a:stretch>
          </p:blipFill>
          <p:spPr>
            <a:xfrm>
              <a:off x="6217615" y="2222115"/>
              <a:ext cx="5242560" cy="4004825"/>
            </a:xfrm>
            <a:prstGeom prst="rect">
              <a:avLst/>
            </a:prstGeom>
          </p:spPr>
        </p:pic>
      </p:grpSp>
      <p:pic>
        <p:nvPicPr>
          <p:cNvPr id="17" name="Picture 16" descr="/mnt/workspace/working/assets/logo_color.png">
            <a:extLst>
              <a:ext uri="{FF2B5EF4-FFF2-40B4-BE49-F238E27FC236}">
                <a16:creationId xmlns:a16="http://schemas.microsoft.com/office/drawing/2014/main" id="{5B009830-D2F9-05E6-CB3B-1F47AAB1B55C}"/>
              </a:ext>
            </a:extLst>
          </p:cNvPr>
          <p:cNvPicPr>
            <a:picLocks noChangeAspect="1"/>
          </p:cNvPicPr>
          <p:nvPr/>
        </p:nvPicPr>
        <p:blipFill>
          <a:blip r:embed="rId5"/>
          <a:srcRect t="3158" b="7358"/>
          <a:stretch>
            <a:fillRect/>
          </a:stretch>
        </p:blipFill>
        <p:spPr>
          <a:xfrm>
            <a:off x="10262797" y="51841"/>
            <a:ext cx="1795272" cy="533400"/>
          </a:xfrm>
          <a:prstGeom prst="rect">
            <a:avLst/>
          </a:prstGeom>
        </p:spPr>
      </p:pic>
      <p:sp>
        <p:nvSpPr>
          <p:cNvPr id="22" name="Text 7">
            <a:extLst>
              <a:ext uri="{FF2B5EF4-FFF2-40B4-BE49-F238E27FC236}">
                <a16:creationId xmlns:a16="http://schemas.microsoft.com/office/drawing/2014/main" id="{7ACEBCE5-3DB5-DB0C-2B84-F37C4D9A4294}"/>
              </a:ext>
            </a:extLst>
          </p:cNvPr>
          <p:cNvSpPr/>
          <p:nvPr/>
        </p:nvSpPr>
        <p:spPr>
          <a:xfrm>
            <a:off x="457200" y="4348480"/>
            <a:ext cx="5161280" cy="1097640"/>
          </a:xfrm>
          <a:prstGeom prst="rect">
            <a:avLst/>
          </a:prstGeom>
          <a:noFill/>
          <a:ln/>
        </p:spPr>
        <p:txBody>
          <a:bodyPr wrap="square" lIns="91440" tIns="45720" rIns="91440" bIns="45720" rtlCol="0" anchor="t"/>
          <a:lstStyle/>
          <a:p>
            <a:r>
              <a:rPr lang="en-US" sz="1400" b="1" i="1">
                <a:solidFill>
                  <a:srgbClr val="0099D6"/>
                </a:solidFill>
                <a:latin typeface="Calibri"/>
                <a:ea typeface="Calibri"/>
                <a:cs typeface="Calibri"/>
              </a:rPr>
              <a:t>Please note</a:t>
            </a:r>
            <a:r>
              <a:rPr lang="en-US" sz="1400">
                <a:solidFill>
                  <a:srgbClr val="1F2D3D"/>
                </a:solidFill>
                <a:latin typeface="Calibri"/>
                <a:ea typeface="Calibri"/>
                <a:cs typeface="Calibri"/>
              </a:rPr>
              <a:t>: </a:t>
            </a:r>
            <a:endParaRPr lang="en-US" sz="1400">
              <a:solidFill>
                <a:srgbClr val="000000"/>
              </a:solidFill>
              <a:latin typeface="Calibri"/>
              <a:ea typeface="Calibri"/>
              <a:cs typeface="Calibri"/>
            </a:endParaRPr>
          </a:p>
          <a:p>
            <a:endParaRPr lang="en-US" sz="1400">
              <a:solidFill>
                <a:srgbClr val="1F2D3D"/>
              </a:solidFill>
              <a:latin typeface="Calibri"/>
              <a:ea typeface="Calibri"/>
              <a:cs typeface="Calibri"/>
            </a:endParaRPr>
          </a:p>
          <a:p>
            <a:r>
              <a:rPr lang="en-US" sz="1400">
                <a:solidFill>
                  <a:srgbClr val="1F2D3D"/>
                </a:solidFill>
                <a:ea typeface="+mn-lt"/>
                <a:cs typeface="+mn-lt"/>
              </a:rPr>
              <a:t>Claims are reviewed and managed by </a:t>
            </a:r>
            <a:r>
              <a:rPr lang="en-US" sz="1400" b="1">
                <a:solidFill>
                  <a:srgbClr val="1F2D3D"/>
                </a:solidFill>
                <a:ea typeface="+mn-lt"/>
                <a:cs typeface="+mn-lt"/>
              </a:rPr>
              <a:t>Sedgwick, our claims partner</a:t>
            </a:r>
            <a:r>
              <a:rPr lang="en-US" sz="1400">
                <a:solidFill>
                  <a:srgbClr val="1F2D3D"/>
                </a:solidFill>
                <a:ea typeface="+mn-lt"/>
                <a:cs typeface="+mn-lt"/>
              </a:rPr>
              <a:t>.</a:t>
            </a:r>
            <a:endParaRPr lang="en-US">
              <a:ea typeface="+mn-lt"/>
              <a:cs typeface="+mn-lt"/>
            </a:endParaRPr>
          </a:p>
          <a:p>
            <a:endParaRPr lang="en-US" sz="1400">
              <a:solidFill>
                <a:srgbClr val="1F2D3D"/>
              </a:solidFill>
              <a:ea typeface="+mn-lt"/>
              <a:cs typeface="+mn-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p:cNvSpPr/>
          <p:nvPr/>
        </p:nvSpPr>
        <p:spPr>
          <a:xfrm>
            <a:off x="457200" y="777240"/>
            <a:ext cx="9905695" cy="640080"/>
          </a:xfrm>
          <a:prstGeom prst="rect">
            <a:avLst/>
          </a:prstGeom>
          <a:noFill/>
          <a:ln/>
        </p:spPr>
        <p:txBody>
          <a:bodyPr wrap="square" rtlCol="0" anchor="ctr"/>
          <a:lstStyle/>
          <a:p>
            <a:pPr marL="0" indent="0" algn="l">
              <a:buNone/>
            </a:pPr>
            <a:r>
              <a:rPr lang="en-US" sz="3000" b="1">
                <a:solidFill>
                  <a:srgbClr val="23446A"/>
                </a:solidFill>
                <a:latin typeface="Calibri" pitchFamily="34" charset="0"/>
                <a:ea typeface="Calibri" pitchFamily="34" charset="-122"/>
                <a:cs typeface="Calibri" pitchFamily="34" charset="-120"/>
              </a:rPr>
              <a:t>Home Page</a:t>
            </a:r>
            <a:endParaRPr lang="en-US" sz="3000"/>
          </a:p>
        </p:txBody>
      </p:sp>
      <p:sp>
        <p:nvSpPr>
          <p:cNvPr id="7" name="Shape 4"/>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grpSp>
        <p:nvGrpSpPr>
          <p:cNvPr id="5" name="Group 4">
            <a:extLst>
              <a:ext uri="{FF2B5EF4-FFF2-40B4-BE49-F238E27FC236}">
                <a16:creationId xmlns:a16="http://schemas.microsoft.com/office/drawing/2014/main" id="{75902D4E-3F75-03F3-2EFD-FAEB2B9CE81F}"/>
              </a:ext>
            </a:extLst>
          </p:cNvPr>
          <p:cNvGrpSpPr/>
          <p:nvPr/>
        </p:nvGrpSpPr>
        <p:grpSpPr>
          <a:xfrm>
            <a:off x="457200" y="1783080"/>
            <a:ext cx="5029200" cy="2011680"/>
            <a:chOff x="457200" y="1783080"/>
            <a:chExt cx="5029200" cy="2011680"/>
          </a:xfrm>
        </p:grpSpPr>
        <p:sp>
          <p:nvSpPr>
            <p:cNvPr id="8" name="Shape 5"/>
            <p:cNvSpPr/>
            <p:nvPr/>
          </p:nvSpPr>
          <p:spPr>
            <a:xfrm>
              <a:off x="457200" y="1901952"/>
              <a:ext cx="128016" cy="128016"/>
            </a:xfrm>
            <a:prstGeom prst="ellipse">
              <a:avLst/>
            </a:prstGeom>
            <a:solidFill>
              <a:srgbClr val="0099D6"/>
            </a:solidFill>
            <a:ln w="12700">
              <a:solidFill>
                <a:srgbClr val="0099D6"/>
              </a:solidFill>
              <a:prstDash val="solid"/>
            </a:ln>
          </p:spPr>
          <p:txBody>
            <a:bodyPr/>
            <a:lstStyle/>
            <a:p>
              <a:endParaRPr lang="en-US"/>
            </a:p>
          </p:txBody>
        </p:sp>
        <p:sp>
          <p:nvSpPr>
            <p:cNvPr id="9" name="Text 6"/>
            <p:cNvSpPr/>
            <p:nvPr/>
          </p:nvSpPr>
          <p:spPr>
            <a:xfrm>
              <a:off x="731520" y="1783080"/>
              <a:ext cx="4754880" cy="640080"/>
            </a:xfrm>
            <a:prstGeom prst="rect">
              <a:avLst/>
            </a:prstGeom>
            <a:noFill/>
            <a:ln/>
          </p:spPr>
          <p:txBody>
            <a:bodyPr wrap="square" lIns="91440" tIns="45720" rIns="91440" bIns="45720" rtlCol="0" anchor="t"/>
            <a:lstStyle/>
            <a:p>
              <a:pPr marL="0" indent="0" algn="l">
                <a:buNone/>
              </a:pPr>
              <a:r>
                <a:rPr lang="en-US" sz="1400" b="1">
                  <a:solidFill>
                    <a:srgbClr val="1F2D3D"/>
                  </a:solidFill>
                  <a:latin typeface="Calibri"/>
                  <a:ea typeface="Calibri"/>
                  <a:cs typeface="Calibri"/>
                </a:rPr>
                <a:t>Use the left-side navigation</a:t>
              </a:r>
              <a:r>
                <a:rPr lang="en-US" sz="1400">
                  <a:solidFill>
                    <a:srgbClr val="1F2D3D"/>
                  </a:solidFill>
                  <a:latin typeface="Calibri"/>
                  <a:ea typeface="Calibri"/>
                  <a:cs typeface="Calibri"/>
                </a:rPr>
                <a:t> for primary tasks.</a:t>
              </a:r>
              <a:endParaRPr lang="en-US" sz="1400">
                <a:latin typeface="Calibri"/>
                <a:ea typeface="Calibri"/>
                <a:cs typeface="Calibri"/>
              </a:endParaRPr>
            </a:p>
          </p:txBody>
        </p:sp>
        <p:sp>
          <p:nvSpPr>
            <p:cNvPr id="10" name="Shape 7"/>
            <p:cNvSpPr/>
            <p:nvPr/>
          </p:nvSpPr>
          <p:spPr>
            <a:xfrm>
              <a:off x="457200" y="25877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1" name="Text 8"/>
            <p:cNvSpPr/>
            <p:nvPr/>
          </p:nvSpPr>
          <p:spPr>
            <a:xfrm>
              <a:off x="731520" y="2468880"/>
              <a:ext cx="4754880" cy="640080"/>
            </a:xfrm>
            <a:prstGeom prst="rect">
              <a:avLst/>
            </a:prstGeom>
            <a:noFill/>
            <a:ln/>
          </p:spPr>
          <p:txBody>
            <a:bodyPr wrap="square" lIns="91440" tIns="45720" rIns="91440" bIns="45720" rtlCol="0" anchor="t"/>
            <a:lstStyle/>
            <a:p>
              <a:pPr marL="0" indent="0" algn="l">
                <a:buNone/>
              </a:pPr>
              <a:r>
                <a:rPr lang="en-US" sz="1400" b="1">
                  <a:solidFill>
                    <a:srgbClr val="1F2D3D"/>
                  </a:solidFill>
                  <a:latin typeface="Calibri"/>
                  <a:ea typeface="Calibri"/>
                  <a:cs typeface="Calibri"/>
                </a:rPr>
                <a:t>Click </a:t>
              </a:r>
              <a:r>
                <a:rPr lang="en-US" sz="1400">
                  <a:solidFill>
                    <a:srgbClr val="1F2D3D"/>
                  </a:solidFill>
                  <a:latin typeface="Calibri"/>
                  <a:ea typeface="Calibri"/>
                  <a:cs typeface="Calibri"/>
                </a:rPr>
                <a:t>the claim number to </a:t>
              </a:r>
              <a:r>
                <a:rPr lang="en-US" sz="1400" b="1">
                  <a:solidFill>
                    <a:srgbClr val="1F2D3D"/>
                  </a:solidFill>
                  <a:latin typeface="Calibri"/>
                  <a:ea typeface="Calibri"/>
                  <a:cs typeface="Calibri"/>
                </a:rPr>
                <a:t>open </a:t>
              </a:r>
              <a:r>
                <a:rPr lang="en-US" sz="1400">
                  <a:solidFill>
                    <a:srgbClr val="1F2D3D"/>
                  </a:solidFill>
                  <a:latin typeface="Calibri"/>
                  <a:ea typeface="Calibri"/>
                  <a:cs typeface="Calibri"/>
                </a:rPr>
                <a:t>its dashboard.</a:t>
              </a:r>
              <a:endParaRPr lang="en-US" sz="1400">
                <a:latin typeface="Calibri"/>
                <a:ea typeface="Calibri"/>
                <a:cs typeface="Calibri"/>
              </a:endParaRPr>
            </a:p>
          </p:txBody>
        </p:sp>
        <p:sp>
          <p:nvSpPr>
            <p:cNvPr id="12" name="Shape 9"/>
            <p:cNvSpPr/>
            <p:nvPr/>
          </p:nvSpPr>
          <p:spPr>
            <a:xfrm>
              <a:off x="457200" y="32735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3" name="Text 10"/>
            <p:cNvSpPr/>
            <p:nvPr/>
          </p:nvSpPr>
          <p:spPr>
            <a:xfrm>
              <a:off x="731520" y="3154680"/>
              <a:ext cx="4754880" cy="640080"/>
            </a:xfrm>
            <a:prstGeom prst="rect">
              <a:avLst/>
            </a:prstGeom>
            <a:noFill/>
            <a:ln/>
          </p:spPr>
          <p:txBody>
            <a:bodyPr wrap="square" lIns="91440" tIns="45720" rIns="91440" bIns="45720" rtlCol="0" anchor="t"/>
            <a:lstStyle/>
            <a:p>
              <a:r>
                <a:rPr lang="en-US" sz="1400">
                  <a:solidFill>
                    <a:srgbClr val="1F2D3D"/>
                  </a:solidFill>
                  <a:latin typeface="Calibri"/>
                  <a:ea typeface="Calibri"/>
                  <a:cs typeface="Calibri"/>
                </a:rPr>
                <a:t>Use the </a:t>
              </a:r>
              <a:r>
                <a:rPr lang="en-US" sz="1400" b="1">
                  <a:solidFill>
                    <a:srgbClr val="1F2D3D"/>
                  </a:solidFill>
                  <a:latin typeface="Calibri"/>
                  <a:ea typeface="Calibri"/>
                  <a:cs typeface="Calibri"/>
                </a:rPr>
                <a:t>Helpful Resources</a:t>
              </a:r>
              <a:r>
                <a:rPr lang="en-US" sz="1400">
                  <a:solidFill>
                    <a:srgbClr val="1F2D3D"/>
                  </a:solidFill>
                  <a:latin typeface="Calibri"/>
                  <a:ea typeface="Calibri"/>
                  <a:cs typeface="Calibri"/>
                </a:rPr>
                <a:t> and </a:t>
              </a:r>
              <a:r>
                <a:rPr lang="en-US" sz="1400" b="1">
                  <a:solidFill>
                    <a:srgbClr val="1F2D3D"/>
                  </a:solidFill>
                  <a:latin typeface="Calibri"/>
                  <a:ea typeface="Calibri"/>
                  <a:cs typeface="Calibri"/>
                </a:rPr>
                <a:t>Communication Center</a:t>
              </a:r>
              <a:r>
                <a:rPr lang="en-US" sz="1400">
                  <a:solidFill>
                    <a:srgbClr val="1F2D3D"/>
                  </a:solidFill>
                  <a:latin typeface="Calibri"/>
                  <a:ea typeface="Calibri"/>
                  <a:cs typeface="Calibri"/>
                </a:rPr>
                <a:t> tiles at the bottom as shortcuts to menu options.</a:t>
              </a:r>
              <a:endParaRPr lang="en-US" sz="1400">
                <a:solidFill>
                  <a:srgbClr val="000000"/>
                </a:solidFill>
                <a:latin typeface="Calibri"/>
                <a:ea typeface="Calibri"/>
                <a:cs typeface="Calibri"/>
              </a:endParaRPr>
            </a:p>
            <a:p>
              <a:endParaRPr lang="en-US" sz="1400">
                <a:solidFill>
                  <a:srgbClr val="1F2D3D"/>
                </a:solidFill>
                <a:latin typeface="Calibri"/>
                <a:ea typeface="Calibri"/>
                <a:cs typeface="Calibri"/>
              </a:endParaRPr>
            </a:p>
          </p:txBody>
        </p:sp>
      </p:grpSp>
      <p:sp>
        <p:nvSpPr>
          <p:cNvPr id="15" name="Text 12"/>
          <p:cNvSpPr/>
          <p:nvPr/>
        </p:nvSpPr>
        <p:spPr>
          <a:xfrm>
            <a:off x="731520" y="3840480"/>
            <a:ext cx="4754880" cy="640080"/>
          </a:xfrm>
          <a:prstGeom prst="rect">
            <a:avLst/>
          </a:prstGeom>
          <a:noFill/>
          <a:ln/>
        </p:spPr>
        <p:txBody>
          <a:bodyPr wrap="square" lIns="91440" tIns="45720" rIns="91440" bIns="45720" rtlCol="0" anchor="t"/>
          <a:lstStyle/>
          <a:p>
            <a:pPr marL="0" indent="0" algn="l">
              <a:buNone/>
            </a:pPr>
            <a:endParaRPr lang="en-US" sz="1400">
              <a:solidFill>
                <a:srgbClr val="1F2D3D"/>
              </a:solidFill>
              <a:ea typeface="Calibri"/>
              <a:cs typeface="Calibri"/>
            </a:endParaRPr>
          </a:p>
        </p:txBody>
      </p:sp>
      <p:grpSp>
        <p:nvGrpSpPr>
          <p:cNvPr id="14" name="Group 13">
            <a:extLst>
              <a:ext uri="{FF2B5EF4-FFF2-40B4-BE49-F238E27FC236}">
                <a16:creationId xmlns:a16="http://schemas.microsoft.com/office/drawing/2014/main" id="{B7A0A309-02DB-AEA2-3750-8B07EFF56582}"/>
              </a:ext>
            </a:extLst>
          </p:cNvPr>
          <p:cNvGrpSpPr/>
          <p:nvPr/>
        </p:nvGrpSpPr>
        <p:grpSpPr>
          <a:xfrm>
            <a:off x="5180690" y="440596"/>
            <a:ext cx="6557977" cy="6016842"/>
            <a:chOff x="5760720" y="1691640"/>
            <a:chExt cx="5989320" cy="4663440"/>
          </a:xfrm>
        </p:grpSpPr>
        <p:sp>
          <p:nvSpPr>
            <p:cNvPr id="16" name="Shape 13"/>
            <p:cNvSpPr/>
            <p:nvPr/>
          </p:nvSpPr>
          <p:spPr>
            <a:xfrm>
              <a:off x="5760720" y="1691640"/>
              <a:ext cx="5989320" cy="4663440"/>
            </a:xfrm>
            <a:prstGeom prst="rect">
              <a:avLst/>
            </a:prstGeom>
            <a:solidFill>
              <a:srgbClr val="F4F7FB"/>
            </a:solidFill>
            <a:ln w="12700">
              <a:solidFill>
                <a:srgbClr val="D6DEE8"/>
              </a:solidFill>
              <a:prstDash val="solid"/>
            </a:ln>
          </p:spPr>
          <p:txBody>
            <a:bodyPr/>
            <a:lstStyle/>
            <a:p>
              <a:endParaRPr lang="en-US"/>
            </a:p>
          </p:txBody>
        </p:sp>
        <p:pic>
          <p:nvPicPr>
            <p:cNvPr id="17" name="Image 1" descr="/mnt/workspace/working/assets/screenshots/img23.png"/>
            <p:cNvPicPr>
              <a:picLocks noChangeAspect="1"/>
            </p:cNvPicPr>
            <p:nvPr/>
          </p:nvPicPr>
          <p:blipFill>
            <a:blip r:embed="rId3"/>
            <a:srcRect t="1200" b="4291"/>
            <a:stretch>
              <a:fillRect/>
            </a:stretch>
          </p:blipFill>
          <p:spPr>
            <a:xfrm>
              <a:off x="5989320" y="1874520"/>
              <a:ext cx="5532120" cy="2011680"/>
            </a:xfrm>
            <a:prstGeom prst="rect">
              <a:avLst/>
            </a:prstGeom>
          </p:spPr>
        </p:pic>
        <p:pic>
          <p:nvPicPr>
            <p:cNvPr id="18" name="Image 2" descr="/mnt/workspace/working/assets/screenshots/img24.png"/>
            <p:cNvPicPr>
              <a:picLocks noChangeAspect="1"/>
            </p:cNvPicPr>
            <p:nvPr/>
          </p:nvPicPr>
          <p:blipFill>
            <a:blip r:embed="rId4"/>
            <a:srcRect t="2886" b="6734"/>
            <a:stretch>
              <a:fillRect/>
            </a:stretch>
          </p:blipFill>
          <p:spPr>
            <a:xfrm>
              <a:off x="5989320" y="4114800"/>
              <a:ext cx="5532120" cy="2011680"/>
            </a:xfrm>
            <a:prstGeom prst="rect">
              <a:avLst/>
            </a:prstGeom>
          </p:spPr>
        </p:pic>
      </p:grpSp>
      <p:sp>
        <p:nvSpPr>
          <p:cNvPr id="19" name="Shape 14"/>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20" name="Text 15"/>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RentalGuardian New Damage Claims Enhancement</a:t>
            </a:r>
          </a:p>
        </p:txBody>
      </p:sp>
      <p:sp>
        <p:nvSpPr>
          <p:cNvPr id="21" name="Text 16"/>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14</a:t>
            </a:r>
            <a:endParaRPr lang="en-US" sz="900"/>
          </a:p>
        </p:txBody>
      </p:sp>
      <p:pic>
        <p:nvPicPr>
          <p:cNvPr id="22" name="Picture 21" descr="/mnt/workspace/working/assets/logo_color.png">
            <a:extLst>
              <a:ext uri="{FF2B5EF4-FFF2-40B4-BE49-F238E27FC236}">
                <a16:creationId xmlns:a16="http://schemas.microsoft.com/office/drawing/2014/main" id="{26CEDBBC-87BA-0031-974D-1662890F7680}"/>
              </a:ext>
            </a:extLst>
          </p:cNvPr>
          <p:cNvPicPr>
            <a:picLocks noChangeAspect="1"/>
          </p:cNvPicPr>
          <p:nvPr/>
        </p:nvPicPr>
        <p:blipFill>
          <a:blip r:embed="rId5"/>
          <a:srcRect t="3158" b="7358"/>
          <a:stretch>
            <a:fillRect/>
          </a:stretch>
        </p:blipFill>
        <p:spPr>
          <a:xfrm>
            <a:off x="10262797" y="26857"/>
            <a:ext cx="1795272" cy="5334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p:cNvSpPr/>
          <p:nvPr/>
        </p:nvSpPr>
        <p:spPr>
          <a:xfrm>
            <a:off x="457200" y="777240"/>
            <a:ext cx="9905695" cy="640080"/>
          </a:xfrm>
          <a:prstGeom prst="rect">
            <a:avLst/>
          </a:prstGeom>
          <a:noFill/>
          <a:ln/>
        </p:spPr>
        <p:txBody>
          <a:bodyPr wrap="square" rtlCol="0" anchor="ctr"/>
          <a:lstStyle/>
          <a:p>
            <a:pPr marL="0" indent="0" algn="l">
              <a:buNone/>
            </a:pPr>
            <a:r>
              <a:rPr lang="en-US" sz="3000" b="1">
                <a:solidFill>
                  <a:srgbClr val="23446A"/>
                </a:solidFill>
                <a:latin typeface="Calibri" pitchFamily="34" charset="0"/>
                <a:ea typeface="Calibri" pitchFamily="34" charset="-122"/>
                <a:cs typeface="Calibri" pitchFamily="34" charset="-120"/>
              </a:rPr>
              <a:t>Claim Dashboard</a:t>
            </a:r>
            <a:endParaRPr lang="en-US" sz="3000"/>
          </a:p>
        </p:txBody>
      </p:sp>
      <p:sp>
        <p:nvSpPr>
          <p:cNvPr id="7" name="Shape 4"/>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grpSp>
        <p:nvGrpSpPr>
          <p:cNvPr id="5" name="Group 4">
            <a:extLst>
              <a:ext uri="{FF2B5EF4-FFF2-40B4-BE49-F238E27FC236}">
                <a16:creationId xmlns:a16="http://schemas.microsoft.com/office/drawing/2014/main" id="{532C4653-5339-4519-7D41-F31CEB4A94EA}"/>
              </a:ext>
            </a:extLst>
          </p:cNvPr>
          <p:cNvGrpSpPr/>
          <p:nvPr/>
        </p:nvGrpSpPr>
        <p:grpSpPr>
          <a:xfrm>
            <a:off x="384132" y="1800825"/>
            <a:ext cx="5039638" cy="2697480"/>
            <a:chOff x="457200" y="2468880"/>
            <a:chExt cx="5039638" cy="2697480"/>
          </a:xfrm>
        </p:grpSpPr>
        <p:sp>
          <p:nvSpPr>
            <p:cNvPr id="10" name="Shape 7"/>
            <p:cNvSpPr/>
            <p:nvPr/>
          </p:nvSpPr>
          <p:spPr>
            <a:xfrm>
              <a:off x="457200" y="25877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1" name="Text 8"/>
            <p:cNvSpPr/>
            <p:nvPr/>
          </p:nvSpPr>
          <p:spPr>
            <a:xfrm>
              <a:off x="731520" y="2468880"/>
              <a:ext cx="4754880" cy="640080"/>
            </a:xfrm>
            <a:prstGeom prst="rect">
              <a:avLst/>
            </a:prstGeom>
            <a:noFill/>
            <a:ln/>
          </p:spPr>
          <p:txBody>
            <a:bodyPr wrap="square" lIns="91440" tIns="45720" rIns="91440" bIns="45720" rtlCol="0" anchor="t"/>
            <a:lstStyle/>
            <a:p>
              <a:pPr marL="0" indent="0" algn="l">
                <a:buNone/>
              </a:pPr>
              <a:r>
                <a:rPr lang="en-US" sz="1400" b="1">
                  <a:solidFill>
                    <a:srgbClr val="1F2D3D"/>
                  </a:solidFill>
                  <a:latin typeface="Calibri"/>
                  <a:ea typeface="Calibri"/>
                  <a:cs typeface="Calibri"/>
                </a:rPr>
                <a:t>View </a:t>
              </a:r>
              <a:r>
                <a:rPr lang="en-US" sz="1400">
                  <a:solidFill>
                    <a:srgbClr val="1F2D3D"/>
                  </a:solidFill>
                  <a:latin typeface="Calibri"/>
                  <a:ea typeface="Calibri"/>
                  <a:cs typeface="Calibri"/>
                </a:rPr>
                <a:t>claim details on the left side.</a:t>
              </a:r>
              <a:endParaRPr lang="en-US" sz="1400">
                <a:latin typeface="Calibri"/>
                <a:ea typeface="Calibri"/>
                <a:cs typeface="Calibri"/>
              </a:endParaRPr>
            </a:p>
          </p:txBody>
        </p:sp>
        <p:sp>
          <p:nvSpPr>
            <p:cNvPr id="12" name="Shape 9"/>
            <p:cNvSpPr/>
            <p:nvPr/>
          </p:nvSpPr>
          <p:spPr>
            <a:xfrm>
              <a:off x="457200" y="32735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3" name="Text 10"/>
            <p:cNvSpPr/>
            <p:nvPr/>
          </p:nvSpPr>
          <p:spPr>
            <a:xfrm>
              <a:off x="731520" y="3154680"/>
              <a:ext cx="4754880" cy="640080"/>
            </a:xfrm>
            <a:prstGeom prst="rect">
              <a:avLst/>
            </a:prstGeom>
            <a:noFill/>
            <a:ln/>
          </p:spPr>
          <p:txBody>
            <a:bodyPr wrap="square" lIns="91440" tIns="45720" rIns="91440" bIns="45720" rtlCol="0" anchor="t"/>
            <a:lstStyle/>
            <a:p>
              <a:r>
                <a:rPr lang="en-US" sz="1400">
                  <a:solidFill>
                    <a:srgbClr val="1F2D3D"/>
                  </a:solidFill>
                  <a:latin typeface="Calibri"/>
                  <a:ea typeface="Calibri"/>
                  <a:cs typeface="Calibri"/>
                </a:rPr>
                <a:t>Use the “</a:t>
              </a:r>
              <a:r>
                <a:rPr lang="en-US" sz="1400" b="1">
                  <a:solidFill>
                    <a:srgbClr val="1F2D3D"/>
                  </a:solidFill>
                </a:rPr>
                <a:t>Chat with us</a:t>
              </a:r>
              <a:r>
                <a:rPr lang="en-US" sz="1400">
                  <a:solidFill>
                    <a:srgbClr val="1F2D3D"/>
                  </a:solidFill>
                </a:rPr>
                <a:t>” tile to </a:t>
              </a:r>
              <a:r>
                <a:rPr lang="en-US" sz="1400" b="1">
                  <a:solidFill>
                    <a:srgbClr val="1F2D3D"/>
                  </a:solidFill>
                </a:rPr>
                <a:t>chat</a:t>
              </a:r>
              <a:r>
                <a:rPr lang="en-US" sz="1400">
                  <a:solidFill>
                    <a:srgbClr val="1F2D3D"/>
                  </a:solidFill>
                </a:rPr>
                <a:t>.</a:t>
              </a:r>
              <a:endParaRPr lang="en-US"/>
            </a:p>
          </p:txBody>
        </p:sp>
        <p:sp>
          <p:nvSpPr>
            <p:cNvPr id="14" name="Shape 11"/>
            <p:cNvSpPr/>
            <p:nvPr/>
          </p:nvSpPr>
          <p:spPr>
            <a:xfrm>
              <a:off x="457200" y="39593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5" name="Text 12"/>
            <p:cNvSpPr/>
            <p:nvPr/>
          </p:nvSpPr>
          <p:spPr>
            <a:xfrm>
              <a:off x="731520" y="3840480"/>
              <a:ext cx="4754880" cy="640080"/>
            </a:xfrm>
            <a:prstGeom prst="rect">
              <a:avLst/>
            </a:prstGeom>
            <a:noFill/>
            <a:ln/>
          </p:spPr>
          <p:txBody>
            <a:bodyPr wrap="square" lIns="91440" tIns="45720" rIns="91440" bIns="45720" rtlCol="0" anchor="t"/>
            <a:lstStyle/>
            <a:p>
              <a:r>
                <a:rPr lang="en-US" sz="1400">
                  <a:solidFill>
                    <a:srgbClr val="1F2D3D"/>
                  </a:solidFill>
                  <a:latin typeface="Calibri"/>
                  <a:ea typeface="Calibri"/>
                  <a:cs typeface="Calibri"/>
                </a:rPr>
                <a:t>You will be able to</a:t>
              </a:r>
              <a:r>
                <a:rPr lang="en-US" sz="1400" b="1">
                  <a:solidFill>
                    <a:srgbClr val="1F2D3D"/>
                  </a:solidFill>
                  <a:latin typeface="Calibri"/>
                  <a:ea typeface="Calibri"/>
                  <a:cs typeface="Calibri"/>
                </a:rPr>
                <a:t> track </a:t>
              </a:r>
              <a:r>
                <a:rPr lang="en-US" sz="1400">
                  <a:solidFill>
                    <a:srgbClr val="1F2D3D"/>
                  </a:solidFill>
                  <a:latin typeface="Calibri"/>
                  <a:ea typeface="Calibri"/>
                  <a:cs typeface="Calibri"/>
                </a:rPr>
                <a:t>every step of your claim in real time.</a:t>
              </a:r>
              <a:endParaRPr lang="en-US" sz="1400">
                <a:latin typeface="Calibri"/>
                <a:ea typeface="Calibri"/>
                <a:cs typeface="Calibri"/>
              </a:endParaRPr>
            </a:p>
          </p:txBody>
        </p:sp>
        <p:sp>
          <p:nvSpPr>
            <p:cNvPr id="16" name="Shape 13"/>
            <p:cNvSpPr/>
            <p:nvPr/>
          </p:nvSpPr>
          <p:spPr>
            <a:xfrm>
              <a:off x="457200" y="46451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7" name="Text 14"/>
            <p:cNvSpPr/>
            <p:nvPr/>
          </p:nvSpPr>
          <p:spPr>
            <a:xfrm>
              <a:off x="741958" y="4526280"/>
              <a:ext cx="4754880" cy="640080"/>
            </a:xfrm>
            <a:prstGeom prst="rect">
              <a:avLst/>
            </a:prstGeom>
            <a:noFill/>
            <a:ln/>
          </p:spPr>
          <p:txBody>
            <a:bodyPr wrap="square" lIns="91440" tIns="45720" rIns="91440" bIns="45720" rtlCol="0" anchor="t"/>
            <a:lstStyle/>
            <a:p>
              <a:r>
                <a:rPr lang="en-US" sz="1400">
                  <a:solidFill>
                    <a:srgbClr val="1F2D3D"/>
                  </a:solidFill>
                  <a:latin typeface="Calibri"/>
                  <a:ea typeface="Calibri"/>
                  <a:cs typeface="Calibri"/>
                </a:rPr>
                <a:t>You can </a:t>
              </a:r>
              <a:r>
                <a:rPr lang="en-US" sz="1400" b="1">
                  <a:solidFill>
                    <a:srgbClr val="1F2D3D"/>
                  </a:solidFill>
                  <a:latin typeface="Calibri"/>
                  <a:ea typeface="Calibri"/>
                  <a:cs typeface="Calibri"/>
                </a:rPr>
                <a:t>view </a:t>
              </a:r>
              <a:r>
                <a:rPr lang="en-US" sz="1400">
                  <a:solidFill>
                    <a:srgbClr val="1F2D3D"/>
                  </a:solidFill>
                  <a:latin typeface="Calibri"/>
                  <a:ea typeface="Calibri"/>
                  <a:cs typeface="Calibri"/>
                </a:rPr>
                <a:t>pending messages to your examiner at the bottom.</a:t>
              </a:r>
              <a:endParaRPr lang="en-US" sz="1400">
                <a:latin typeface="Calibri"/>
                <a:ea typeface="Calibri"/>
                <a:cs typeface="Calibri"/>
              </a:endParaRPr>
            </a:p>
          </p:txBody>
        </p:sp>
      </p:grpSp>
      <p:grpSp>
        <p:nvGrpSpPr>
          <p:cNvPr id="25" name="Group 24">
            <a:extLst>
              <a:ext uri="{FF2B5EF4-FFF2-40B4-BE49-F238E27FC236}">
                <a16:creationId xmlns:a16="http://schemas.microsoft.com/office/drawing/2014/main" id="{87241123-34F5-B69D-ACCF-C5387D5C9FC0}"/>
              </a:ext>
            </a:extLst>
          </p:cNvPr>
          <p:cNvGrpSpPr/>
          <p:nvPr/>
        </p:nvGrpSpPr>
        <p:grpSpPr>
          <a:xfrm>
            <a:off x="5751427" y="1626591"/>
            <a:ext cx="5989320" cy="4663440"/>
            <a:chOff x="5760720" y="1691640"/>
            <a:chExt cx="5989320" cy="4663440"/>
          </a:xfrm>
        </p:grpSpPr>
        <p:sp>
          <p:nvSpPr>
            <p:cNvPr id="18" name="Shape 15"/>
            <p:cNvSpPr/>
            <p:nvPr/>
          </p:nvSpPr>
          <p:spPr>
            <a:xfrm>
              <a:off x="5760720" y="1691640"/>
              <a:ext cx="5989320" cy="4663440"/>
            </a:xfrm>
            <a:prstGeom prst="rect">
              <a:avLst/>
            </a:prstGeom>
            <a:solidFill>
              <a:srgbClr val="F4F7FB"/>
            </a:solidFill>
            <a:ln w="12700">
              <a:solidFill>
                <a:srgbClr val="D6DEE8"/>
              </a:solidFill>
              <a:prstDash val="solid"/>
            </a:ln>
          </p:spPr>
          <p:txBody>
            <a:bodyPr/>
            <a:lstStyle/>
            <a:p>
              <a:endParaRPr lang="en-US"/>
            </a:p>
          </p:txBody>
        </p:sp>
        <p:pic>
          <p:nvPicPr>
            <p:cNvPr id="19" name="Image 1" descr="/mnt/workspace/working/assets/screenshots/img25.png"/>
            <p:cNvPicPr>
              <a:picLocks noChangeAspect="1"/>
            </p:cNvPicPr>
            <p:nvPr/>
          </p:nvPicPr>
          <p:blipFill>
            <a:blip r:embed="rId3"/>
            <a:srcRect t="3844" b="11528"/>
            <a:stretch>
              <a:fillRect/>
            </a:stretch>
          </p:blipFill>
          <p:spPr>
            <a:xfrm>
              <a:off x="5989320" y="1874520"/>
              <a:ext cx="5532120" cy="2011680"/>
            </a:xfrm>
            <a:prstGeom prst="rect">
              <a:avLst/>
            </a:prstGeom>
          </p:spPr>
        </p:pic>
        <p:pic>
          <p:nvPicPr>
            <p:cNvPr id="20" name="Image 2" descr="/mnt/workspace/working/assets/screenshots/img26.png"/>
            <p:cNvPicPr>
              <a:picLocks noChangeAspect="1"/>
            </p:cNvPicPr>
            <p:nvPr/>
          </p:nvPicPr>
          <p:blipFill>
            <a:blip r:embed="rId4"/>
            <a:srcRect t="1491" b="4478"/>
            <a:stretch>
              <a:fillRect/>
            </a:stretch>
          </p:blipFill>
          <p:spPr>
            <a:xfrm>
              <a:off x="5989320" y="4114800"/>
              <a:ext cx="5532120" cy="2011680"/>
            </a:xfrm>
            <a:prstGeom prst="rect">
              <a:avLst/>
            </a:prstGeom>
          </p:spPr>
        </p:pic>
      </p:grpSp>
      <p:sp>
        <p:nvSpPr>
          <p:cNvPr id="21" name="Shape 16"/>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22" name="Text 17"/>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New Damage Claims Enhancement</a:t>
            </a:r>
          </a:p>
        </p:txBody>
      </p:sp>
      <p:sp>
        <p:nvSpPr>
          <p:cNvPr id="23" name="Text 18"/>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15</a:t>
            </a:r>
            <a:endParaRPr lang="en-US" sz="900"/>
          </a:p>
        </p:txBody>
      </p:sp>
      <p:pic>
        <p:nvPicPr>
          <p:cNvPr id="24" name="Picture 23" descr="/mnt/workspace/working/assets/logo_color.png">
            <a:extLst>
              <a:ext uri="{FF2B5EF4-FFF2-40B4-BE49-F238E27FC236}">
                <a16:creationId xmlns:a16="http://schemas.microsoft.com/office/drawing/2014/main" id="{A62F6997-8D98-7FD3-093E-9B831F44C19E}"/>
              </a:ext>
            </a:extLst>
          </p:cNvPr>
          <p:cNvPicPr>
            <a:picLocks noChangeAspect="1"/>
          </p:cNvPicPr>
          <p:nvPr/>
        </p:nvPicPr>
        <p:blipFill>
          <a:blip r:embed="rId5"/>
          <a:srcRect t="3158" b="7358"/>
          <a:stretch>
            <a:fillRect/>
          </a:stretch>
        </p:blipFill>
        <p:spPr>
          <a:xfrm>
            <a:off x="10262797" y="51841"/>
            <a:ext cx="1795272" cy="533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4754880" cy="6858000"/>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4754880" y="0"/>
            <a:ext cx="73152" cy="6858000"/>
          </a:xfrm>
          <a:prstGeom prst="rect">
            <a:avLst/>
          </a:prstGeom>
          <a:solidFill>
            <a:srgbClr val="0099D6"/>
          </a:solidFill>
          <a:ln w="12700">
            <a:solidFill>
              <a:srgbClr val="0099D6"/>
            </a:solidFill>
            <a:prstDash val="solid"/>
          </a:ln>
        </p:spPr>
        <p:txBody>
          <a:bodyPr/>
          <a:lstStyle/>
          <a:p>
            <a:endParaRPr lang="en-US"/>
          </a:p>
        </p:txBody>
      </p:sp>
      <p:sp>
        <p:nvSpPr>
          <p:cNvPr id="4" name="Text 2"/>
          <p:cNvSpPr/>
          <p:nvPr/>
        </p:nvSpPr>
        <p:spPr>
          <a:xfrm>
            <a:off x="457200" y="2286000"/>
            <a:ext cx="4114800" cy="365760"/>
          </a:xfrm>
          <a:prstGeom prst="rect">
            <a:avLst/>
          </a:prstGeom>
          <a:noFill/>
          <a:ln/>
        </p:spPr>
        <p:txBody>
          <a:bodyPr wrap="square" rtlCol="0" anchor="ctr"/>
          <a:lstStyle/>
          <a:p>
            <a:pPr marL="0" indent="0" algn="l">
              <a:buNone/>
            </a:pPr>
            <a:r>
              <a:rPr lang="en-US" sz="1300" b="1" kern="0" spc="600">
                <a:solidFill>
                  <a:srgbClr val="0099D6"/>
                </a:solidFill>
                <a:latin typeface="Calibri" pitchFamily="34" charset="0"/>
                <a:ea typeface="Calibri" pitchFamily="34" charset="-122"/>
                <a:cs typeface="Calibri" pitchFamily="34" charset="-120"/>
              </a:rPr>
              <a:t>RENTALGUARDIAN TRAINING</a:t>
            </a:r>
            <a:endParaRPr lang="en-US" sz="1300"/>
          </a:p>
        </p:txBody>
      </p:sp>
      <p:sp>
        <p:nvSpPr>
          <p:cNvPr id="5" name="Text 3"/>
          <p:cNvSpPr/>
          <p:nvPr/>
        </p:nvSpPr>
        <p:spPr>
          <a:xfrm>
            <a:off x="457200" y="2697480"/>
            <a:ext cx="4114800" cy="1005840"/>
          </a:xfrm>
          <a:prstGeom prst="rect">
            <a:avLst/>
          </a:prstGeom>
          <a:noFill/>
          <a:ln/>
        </p:spPr>
        <p:txBody>
          <a:bodyPr wrap="square" rtlCol="0" anchor="ctr"/>
          <a:lstStyle/>
          <a:p>
            <a:pPr marL="0" indent="0" algn="l">
              <a:buNone/>
            </a:pPr>
            <a:r>
              <a:rPr lang="en-US" sz="5400" b="1">
                <a:solidFill>
                  <a:srgbClr val="FFFFFF"/>
                </a:solidFill>
                <a:latin typeface="Calibri" pitchFamily="34" charset="0"/>
                <a:ea typeface="Calibri" pitchFamily="34" charset="-122"/>
                <a:cs typeface="Calibri" pitchFamily="34" charset="-120"/>
              </a:rPr>
              <a:t>Agenda</a:t>
            </a:r>
            <a:endParaRPr lang="en-US" sz="5400"/>
          </a:p>
        </p:txBody>
      </p:sp>
      <p:sp>
        <p:nvSpPr>
          <p:cNvPr id="6" name="Shape 4"/>
          <p:cNvSpPr/>
          <p:nvPr/>
        </p:nvSpPr>
        <p:spPr>
          <a:xfrm>
            <a:off x="457200" y="3749040"/>
            <a:ext cx="1280160" cy="64008"/>
          </a:xfrm>
          <a:prstGeom prst="rect">
            <a:avLst/>
          </a:prstGeom>
          <a:solidFill>
            <a:srgbClr val="0099D6"/>
          </a:solidFill>
          <a:ln w="12700">
            <a:solidFill>
              <a:srgbClr val="0099D6"/>
            </a:solidFill>
            <a:prstDash val="solid"/>
          </a:ln>
        </p:spPr>
        <p:txBody>
          <a:bodyPr/>
          <a:lstStyle/>
          <a:p>
            <a:endParaRPr lang="en-US"/>
          </a:p>
        </p:txBody>
      </p:sp>
      <p:sp>
        <p:nvSpPr>
          <p:cNvPr id="7" name="Text 5"/>
          <p:cNvSpPr/>
          <p:nvPr/>
        </p:nvSpPr>
        <p:spPr>
          <a:xfrm>
            <a:off x="457200" y="3931920"/>
            <a:ext cx="4114800" cy="457200"/>
          </a:xfrm>
          <a:prstGeom prst="rect">
            <a:avLst/>
          </a:prstGeom>
          <a:noFill/>
          <a:ln/>
        </p:spPr>
        <p:txBody>
          <a:bodyPr wrap="square" rtlCol="0" anchor="t"/>
          <a:lstStyle/>
          <a:p>
            <a:pPr marL="0" indent="0" algn="l">
              <a:buNone/>
            </a:pPr>
            <a:r>
              <a:rPr lang="en-US" sz="1600" i="1">
                <a:solidFill>
                  <a:srgbClr val="C8D7E8"/>
                </a:solidFill>
                <a:latin typeface="Calibri" pitchFamily="34" charset="0"/>
                <a:ea typeface="Calibri" pitchFamily="34" charset="-122"/>
                <a:cs typeface="Calibri" pitchFamily="34" charset="-120"/>
              </a:rPr>
              <a:t>What we'll cover today</a:t>
            </a:r>
            <a:endParaRPr lang="en-US" sz="1600"/>
          </a:p>
        </p:txBody>
      </p:sp>
      <p:pic>
        <p:nvPicPr>
          <p:cNvPr id="8" name="Image 0" descr="/mnt/workspace/working/assets/logo_color.png"/>
          <p:cNvPicPr>
            <a:picLocks noChangeAspect="1"/>
          </p:cNvPicPr>
          <p:nvPr/>
        </p:nvPicPr>
        <p:blipFill>
          <a:blip r:embed="rId3"/>
          <a:stretch>
            <a:fillRect/>
          </a:stretch>
        </p:blipFill>
        <p:spPr>
          <a:xfrm>
            <a:off x="9814255" y="365760"/>
            <a:ext cx="2011680" cy="667512"/>
          </a:xfrm>
          <a:prstGeom prst="rect">
            <a:avLst/>
          </a:prstGeom>
        </p:spPr>
      </p:pic>
      <p:sp>
        <p:nvSpPr>
          <p:cNvPr id="9" name="Shape 6"/>
          <p:cNvSpPr/>
          <p:nvPr/>
        </p:nvSpPr>
        <p:spPr>
          <a:xfrm>
            <a:off x="5394960" y="2240280"/>
            <a:ext cx="777240" cy="777240"/>
          </a:xfrm>
          <a:prstGeom prst="ellipse">
            <a:avLst/>
          </a:prstGeom>
          <a:solidFill>
            <a:srgbClr val="0099D6"/>
          </a:solidFill>
          <a:ln w="12700">
            <a:solidFill>
              <a:srgbClr val="0099D6"/>
            </a:solidFill>
            <a:prstDash val="solid"/>
          </a:ln>
        </p:spPr>
        <p:txBody>
          <a:bodyPr/>
          <a:lstStyle/>
          <a:p>
            <a:endParaRPr lang="en-US"/>
          </a:p>
        </p:txBody>
      </p:sp>
      <p:sp>
        <p:nvSpPr>
          <p:cNvPr id="10" name="Text 7"/>
          <p:cNvSpPr/>
          <p:nvPr/>
        </p:nvSpPr>
        <p:spPr>
          <a:xfrm>
            <a:off x="5394960" y="2240280"/>
            <a:ext cx="777240" cy="777240"/>
          </a:xfrm>
          <a:prstGeom prst="rect">
            <a:avLst/>
          </a:prstGeom>
          <a:noFill/>
          <a:ln/>
        </p:spPr>
        <p:txBody>
          <a:bodyPr wrap="square" rtlCol="0" anchor="ctr"/>
          <a:lstStyle/>
          <a:p>
            <a:pPr marL="0" indent="0" algn="ctr">
              <a:buNone/>
            </a:pPr>
            <a:r>
              <a:rPr lang="en-US" sz="3200" b="1">
                <a:solidFill>
                  <a:srgbClr val="FFFFFF"/>
                </a:solidFill>
                <a:latin typeface="Calibri" pitchFamily="34" charset="0"/>
                <a:ea typeface="Calibri" pitchFamily="34" charset="-122"/>
                <a:cs typeface="Calibri" pitchFamily="34" charset="-120"/>
              </a:rPr>
              <a:t>1</a:t>
            </a:r>
            <a:endParaRPr lang="en-US" sz="3200"/>
          </a:p>
        </p:txBody>
      </p:sp>
      <p:sp>
        <p:nvSpPr>
          <p:cNvPr id="11" name="Text 8"/>
          <p:cNvSpPr/>
          <p:nvPr/>
        </p:nvSpPr>
        <p:spPr>
          <a:xfrm>
            <a:off x="6278880" y="2453640"/>
            <a:ext cx="5791200" cy="492760"/>
          </a:xfrm>
          <a:prstGeom prst="rect">
            <a:avLst/>
          </a:prstGeom>
          <a:noFill/>
          <a:ln/>
        </p:spPr>
        <p:txBody>
          <a:bodyPr wrap="square" lIns="91440" tIns="45720" rIns="91440" bIns="45720" rtlCol="0" anchor="ctr"/>
          <a:lstStyle/>
          <a:p>
            <a:r>
              <a:rPr lang="en-US" sz="2400" b="1" err="1">
                <a:solidFill>
                  <a:srgbClr val="23446A"/>
                </a:solidFill>
                <a:latin typeface="Calibri"/>
                <a:ea typeface="Calibri"/>
                <a:cs typeface="Calibri"/>
              </a:rPr>
              <a:t>RentalGuardian</a:t>
            </a:r>
            <a:r>
              <a:rPr lang="en-US" sz="2400" b="1">
                <a:solidFill>
                  <a:srgbClr val="23446A"/>
                </a:solidFill>
                <a:latin typeface="Calibri"/>
                <a:ea typeface="Calibri"/>
                <a:cs typeface="Calibri"/>
              </a:rPr>
              <a:t> Damage Claims Portal</a:t>
            </a:r>
          </a:p>
          <a:p>
            <a:pPr marL="0" indent="0" algn="l">
              <a:buNone/>
            </a:pPr>
            <a:endParaRPr lang="en-US" sz="2800" b="1">
              <a:solidFill>
                <a:srgbClr val="23446A"/>
              </a:solidFill>
              <a:ea typeface="Calibri"/>
              <a:cs typeface="Calibri"/>
            </a:endParaRPr>
          </a:p>
        </p:txBody>
      </p:sp>
      <p:sp>
        <p:nvSpPr>
          <p:cNvPr id="12" name="Text 9"/>
          <p:cNvSpPr/>
          <p:nvPr/>
        </p:nvSpPr>
        <p:spPr>
          <a:xfrm>
            <a:off x="6278880" y="2702560"/>
            <a:ext cx="5029200" cy="365760"/>
          </a:xfrm>
          <a:prstGeom prst="rect">
            <a:avLst/>
          </a:prstGeom>
          <a:noFill/>
          <a:ln/>
        </p:spPr>
        <p:txBody>
          <a:bodyPr wrap="square" lIns="91440" tIns="45720" rIns="91440" bIns="45720" rtlCol="0" anchor="t"/>
          <a:lstStyle/>
          <a:p>
            <a:r>
              <a:rPr lang="en-US" sz="1400">
                <a:solidFill>
                  <a:srgbClr val="5A6B7E"/>
                </a:solidFill>
                <a:latin typeface="Calibri"/>
                <a:ea typeface="Calibri"/>
                <a:cs typeface="Calibri"/>
              </a:rPr>
              <a:t>Claim intake portal— submit loss details for your claim</a:t>
            </a:r>
            <a:endParaRPr lang="en-US" sz="1400">
              <a:latin typeface="Calibri"/>
              <a:ea typeface="Calibri"/>
              <a:cs typeface="Calibri"/>
            </a:endParaRPr>
          </a:p>
        </p:txBody>
      </p:sp>
      <p:sp>
        <p:nvSpPr>
          <p:cNvPr id="13" name="Shape 10"/>
          <p:cNvSpPr/>
          <p:nvPr/>
        </p:nvSpPr>
        <p:spPr>
          <a:xfrm>
            <a:off x="5394960" y="3886200"/>
            <a:ext cx="777240" cy="777240"/>
          </a:xfrm>
          <a:prstGeom prst="ellipse">
            <a:avLst/>
          </a:prstGeom>
          <a:solidFill>
            <a:srgbClr val="23446A"/>
          </a:solidFill>
          <a:ln w="12700">
            <a:solidFill>
              <a:srgbClr val="23446A"/>
            </a:solidFill>
            <a:prstDash val="solid"/>
          </a:ln>
        </p:spPr>
        <p:txBody>
          <a:bodyPr/>
          <a:lstStyle/>
          <a:p>
            <a:endParaRPr lang="en-US"/>
          </a:p>
        </p:txBody>
      </p:sp>
      <p:sp>
        <p:nvSpPr>
          <p:cNvPr id="14" name="Text 11"/>
          <p:cNvSpPr/>
          <p:nvPr/>
        </p:nvSpPr>
        <p:spPr>
          <a:xfrm>
            <a:off x="5394960" y="3886200"/>
            <a:ext cx="777240" cy="777240"/>
          </a:xfrm>
          <a:prstGeom prst="rect">
            <a:avLst/>
          </a:prstGeom>
          <a:noFill/>
          <a:ln/>
        </p:spPr>
        <p:txBody>
          <a:bodyPr wrap="square" rtlCol="0" anchor="ctr"/>
          <a:lstStyle/>
          <a:p>
            <a:pPr marL="0" indent="0" algn="ctr">
              <a:buNone/>
            </a:pPr>
            <a:r>
              <a:rPr lang="en-US" sz="3200" b="1">
                <a:solidFill>
                  <a:srgbClr val="FFFFFF"/>
                </a:solidFill>
                <a:latin typeface="Calibri" pitchFamily="34" charset="0"/>
                <a:ea typeface="Calibri" pitchFamily="34" charset="-122"/>
                <a:cs typeface="Calibri" pitchFamily="34" charset="-120"/>
              </a:rPr>
              <a:t>2</a:t>
            </a:r>
            <a:endParaRPr lang="en-US" sz="3200"/>
          </a:p>
        </p:txBody>
      </p:sp>
      <p:sp>
        <p:nvSpPr>
          <p:cNvPr id="15" name="Text 12"/>
          <p:cNvSpPr/>
          <p:nvPr/>
        </p:nvSpPr>
        <p:spPr>
          <a:xfrm>
            <a:off x="6400800" y="3916680"/>
            <a:ext cx="5201920" cy="462280"/>
          </a:xfrm>
          <a:prstGeom prst="rect">
            <a:avLst/>
          </a:prstGeom>
          <a:noFill/>
          <a:ln/>
        </p:spPr>
        <p:txBody>
          <a:bodyPr wrap="square" lIns="91440" tIns="45720" rIns="91440" bIns="45720" rtlCol="0" anchor="ctr"/>
          <a:lstStyle/>
          <a:p>
            <a:r>
              <a:rPr lang="en-US" sz="2800" b="1">
                <a:solidFill>
                  <a:srgbClr val="23446A"/>
                </a:solidFill>
                <a:latin typeface="Calibri"/>
                <a:ea typeface="Calibri"/>
                <a:cs typeface="Calibri"/>
              </a:rPr>
              <a:t>Claim Tracking &amp; Communication</a:t>
            </a:r>
            <a:endParaRPr lang="en-US" sz="2800"/>
          </a:p>
        </p:txBody>
      </p:sp>
      <p:sp>
        <p:nvSpPr>
          <p:cNvPr id="16" name="Text 13"/>
          <p:cNvSpPr/>
          <p:nvPr/>
        </p:nvSpPr>
        <p:spPr>
          <a:xfrm>
            <a:off x="6400800" y="4379828"/>
            <a:ext cx="5205760" cy="375052"/>
          </a:xfrm>
          <a:prstGeom prst="rect">
            <a:avLst/>
          </a:prstGeom>
          <a:noFill/>
          <a:ln/>
        </p:spPr>
        <p:txBody>
          <a:bodyPr wrap="square" lIns="91440" tIns="45720" rIns="91440" bIns="45720" rtlCol="0" anchor="t"/>
          <a:lstStyle/>
          <a:p>
            <a:r>
              <a:rPr lang="en-US" sz="1400">
                <a:solidFill>
                  <a:srgbClr val="5A6B7E"/>
                </a:solidFill>
                <a:latin typeface="Calibri"/>
                <a:ea typeface="Calibri"/>
                <a:cs typeface="Calibri"/>
              </a:rPr>
              <a:t>Claim portal — track your claim, and communicate with claims team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p:cNvSpPr/>
          <p:nvPr/>
        </p:nvSpPr>
        <p:spPr>
          <a:xfrm>
            <a:off x="457200" y="777240"/>
            <a:ext cx="9905695" cy="640080"/>
          </a:xfrm>
          <a:prstGeom prst="rect">
            <a:avLst/>
          </a:prstGeom>
          <a:noFill/>
          <a:ln/>
        </p:spPr>
        <p:txBody>
          <a:bodyPr wrap="square" rtlCol="0" anchor="ctr"/>
          <a:lstStyle/>
          <a:p>
            <a:pPr marL="0" indent="0" algn="l">
              <a:buNone/>
            </a:pPr>
            <a:r>
              <a:rPr lang="en-US" sz="3000" b="1">
                <a:solidFill>
                  <a:srgbClr val="23446A"/>
                </a:solidFill>
                <a:latin typeface="Calibri" pitchFamily="34" charset="0"/>
                <a:ea typeface="Calibri" pitchFamily="34" charset="-122"/>
                <a:cs typeface="Calibri" pitchFamily="34" charset="-120"/>
              </a:rPr>
              <a:t>Document Upload</a:t>
            </a:r>
            <a:endParaRPr lang="en-US" sz="3000"/>
          </a:p>
        </p:txBody>
      </p:sp>
      <p:sp>
        <p:nvSpPr>
          <p:cNvPr id="7" name="Shape 4"/>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grpSp>
        <p:nvGrpSpPr>
          <p:cNvPr id="5" name="Group 4">
            <a:extLst>
              <a:ext uri="{FF2B5EF4-FFF2-40B4-BE49-F238E27FC236}">
                <a16:creationId xmlns:a16="http://schemas.microsoft.com/office/drawing/2014/main" id="{C3B72289-A901-2D12-13B6-0F26E859A4A9}"/>
              </a:ext>
            </a:extLst>
          </p:cNvPr>
          <p:cNvGrpSpPr/>
          <p:nvPr/>
        </p:nvGrpSpPr>
        <p:grpSpPr>
          <a:xfrm>
            <a:off x="457200" y="1783080"/>
            <a:ext cx="5029200" cy="1976120"/>
            <a:chOff x="457200" y="1783080"/>
            <a:chExt cx="5029200" cy="1976120"/>
          </a:xfrm>
        </p:grpSpPr>
        <p:sp>
          <p:nvSpPr>
            <p:cNvPr id="8" name="Shape 5"/>
            <p:cNvSpPr/>
            <p:nvPr/>
          </p:nvSpPr>
          <p:spPr>
            <a:xfrm>
              <a:off x="457200" y="1901952"/>
              <a:ext cx="128016" cy="128016"/>
            </a:xfrm>
            <a:prstGeom prst="ellipse">
              <a:avLst/>
            </a:prstGeom>
            <a:solidFill>
              <a:srgbClr val="0099D6"/>
            </a:solidFill>
            <a:ln w="12700">
              <a:solidFill>
                <a:srgbClr val="0099D6"/>
              </a:solidFill>
              <a:prstDash val="solid"/>
            </a:ln>
          </p:spPr>
          <p:txBody>
            <a:bodyPr/>
            <a:lstStyle/>
            <a:p>
              <a:endParaRPr lang="en-US"/>
            </a:p>
          </p:txBody>
        </p:sp>
        <p:sp>
          <p:nvSpPr>
            <p:cNvPr id="9" name="Text 6"/>
            <p:cNvSpPr/>
            <p:nvPr/>
          </p:nvSpPr>
          <p:spPr>
            <a:xfrm>
              <a:off x="731520" y="1783080"/>
              <a:ext cx="4754880" cy="640080"/>
            </a:xfrm>
            <a:prstGeom prst="rect">
              <a:avLst/>
            </a:prstGeom>
            <a:noFill/>
            <a:ln/>
          </p:spPr>
          <p:txBody>
            <a:bodyPr wrap="square" lIns="91440" tIns="45720" rIns="91440" bIns="45720" rtlCol="0" anchor="t"/>
            <a:lstStyle/>
            <a:p>
              <a:r>
                <a:rPr lang="en-US" sz="1400">
                  <a:solidFill>
                    <a:srgbClr val="1F2D3D"/>
                  </a:solidFill>
                  <a:latin typeface="Calibri"/>
                  <a:ea typeface="Calibri"/>
                  <a:cs typeface="Calibri"/>
                </a:rPr>
                <a:t>You can</a:t>
              </a:r>
              <a:r>
                <a:rPr lang="en-US" sz="1400" b="1">
                  <a:solidFill>
                    <a:srgbClr val="1F2D3D"/>
                  </a:solidFill>
                  <a:latin typeface="Calibri"/>
                  <a:ea typeface="Calibri"/>
                  <a:cs typeface="Calibri"/>
                </a:rPr>
                <a:t> submit additional </a:t>
              </a:r>
              <a:r>
                <a:rPr lang="en-US" sz="1400">
                  <a:solidFill>
                    <a:srgbClr val="1F2D3D"/>
                  </a:solidFill>
                  <a:latin typeface="Calibri"/>
                  <a:ea typeface="Calibri"/>
                  <a:cs typeface="Calibri"/>
                </a:rPr>
                <a:t>documents directly to your adjudicator after you have already submitted your claim.</a:t>
              </a:r>
              <a:endParaRPr lang="en-US" sz="1400">
                <a:latin typeface="Calibri"/>
                <a:ea typeface="Calibri"/>
                <a:cs typeface="Calibri"/>
              </a:endParaRPr>
            </a:p>
          </p:txBody>
        </p:sp>
        <p:sp>
          <p:nvSpPr>
            <p:cNvPr id="12" name="Shape 9"/>
            <p:cNvSpPr/>
            <p:nvPr/>
          </p:nvSpPr>
          <p:spPr>
            <a:xfrm>
              <a:off x="457200" y="2552192"/>
              <a:ext cx="128016" cy="128016"/>
            </a:xfrm>
            <a:prstGeom prst="ellipse">
              <a:avLst/>
            </a:prstGeom>
            <a:solidFill>
              <a:srgbClr val="0099D6"/>
            </a:solidFill>
            <a:ln w="12700">
              <a:solidFill>
                <a:srgbClr val="0099D6"/>
              </a:solidFill>
              <a:prstDash val="solid"/>
            </a:ln>
          </p:spPr>
          <p:txBody>
            <a:bodyPr/>
            <a:lstStyle/>
            <a:p>
              <a:endParaRPr lang="en-US"/>
            </a:p>
          </p:txBody>
        </p:sp>
        <p:sp>
          <p:nvSpPr>
            <p:cNvPr id="13" name="Text 10"/>
            <p:cNvSpPr/>
            <p:nvPr/>
          </p:nvSpPr>
          <p:spPr>
            <a:xfrm>
              <a:off x="731520" y="2433320"/>
              <a:ext cx="4754880" cy="640080"/>
            </a:xfrm>
            <a:prstGeom prst="rect">
              <a:avLst/>
            </a:prstGeom>
            <a:noFill/>
            <a:ln/>
          </p:spPr>
          <p:txBody>
            <a:bodyPr wrap="square" lIns="91440" tIns="45720" rIns="91440" bIns="45720" rtlCol="0" anchor="t"/>
            <a:lstStyle/>
            <a:p>
              <a:pPr marL="0" indent="0" algn="l">
                <a:buNone/>
              </a:pPr>
              <a:r>
                <a:rPr lang="en-US" sz="1400" b="1">
                  <a:solidFill>
                    <a:srgbClr val="1F2D3D"/>
                  </a:solidFill>
                  <a:latin typeface="Calibri"/>
                  <a:ea typeface="Calibri"/>
                  <a:cs typeface="Calibri"/>
                </a:rPr>
                <a:t>Review </a:t>
              </a:r>
              <a:r>
                <a:rPr lang="en-US" sz="1400">
                  <a:solidFill>
                    <a:srgbClr val="1F2D3D"/>
                  </a:solidFill>
                  <a:latin typeface="Calibri"/>
                  <a:ea typeface="Calibri"/>
                  <a:cs typeface="Calibri"/>
                </a:rPr>
                <a:t>all messages exchanged with your examiner via the Communication Center link.</a:t>
              </a:r>
              <a:endParaRPr lang="en-US" sz="1400">
                <a:latin typeface="Calibri"/>
                <a:ea typeface="Calibri"/>
                <a:cs typeface="Calibri"/>
              </a:endParaRPr>
            </a:p>
          </p:txBody>
        </p:sp>
        <p:sp>
          <p:nvSpPr>
            <p:cNvPr id="14" name="Shape 11"/>
            <p:cNvSpPr/>
            <p:nvPr/>
          </p:nvSpPr>
          <p:spPr>
            <a:xfrm>
              <a:off x="457200" y="3237992"/>
              <a:ext cx="128016" cy="128016"/>
            </a:xfrm>
            <a:prstGeom prst="ellipse">
              <a:avLst/>
            </a:prstGeom>
            <a:solidFill>
              <a:srgbClr val="0099D6"/>
            </a:solidFill>
            <a:ln w="12700">
              <a:solidFill>
                <a:srgbClr val="0099D6"/>
              </a:solidFill>
              <a:prstDash val="solid"/>
            </a:ln>
          </p:spPr>
          <p:txBody>
            <a:bodyPr/>
            <a:lstStyle/>
            <a:p>
              <a:endParaRPr lang="en-US"/>
            </a:p>
          </p:txBody>
        </p:sp>
        <p:sp>
          <p:nvSpPr>
            <p:cNvPr id="15" name="Text 12"/>
            <p:cNvSpPr/>
            <p:nvPr/>
          </p:nvSpPr>
          <p:spPr>
            <a:xfrm>
              <a:off x="731520" y="3119120"/>
              <a:ext cx="4754880" cy="640080"/>
            </a:xfrm>
            <a:prstGeom prst="rect">
              <a:avLst/>
            </a:prstGeom>
            <a:noFill/>
            <a:ln/>
          </p:spPr>
          <p:txBody>
            <a:bodyPr wrap="square" lIns="91440" tIns="45720" rIns="91440" bIns="45720" rtlCol="0" anchor="t"/>
            <a:lstStyle/>
            <a:p>
              <a:r>
                <a:rPr lang="en-US" sz="1400" b="1">
                  <a:solidFill>
                    <a:srgbClr val="1F2D3D"/>
                  </a:solidFill>
                  <a:latin typeface="Calibri"/>
                  <a:ea typeface="Calibri"/>
                  <a:cs typeface="Calibri"/>
                </a:rPr>
                <a:t>Each upload</a:t>
              </a:r>
              <a:r>
                <a:rPr lang="en-US" sz="1400">
                  <a:solidFill>
                    <a:srgbClr val="1F2D3D"/>
                  </a:solidFill>
                  <a:latin typeface="Calibri"/>
                  <a:ea typeface="Calibri"/>
                  <a:cs typeface="Calibri"/>
                </a:rPr>
                <a:t> will be </a:t>
              </a:r>
              <a:r>
                <a:rPr lang="en-US" sz="1400" b="1">
                  <a:solidFill>
                    <a:srgbClr val="1F2D3D"/>
                  </a:solidFill>
                  <a:latin typeface="Calibri"/>
                  <a:ea typeface="Calibri"/>
                  <a:cs typeface="Calibri"/>
                </a:rPr>
                <a:t>logged </a:t>
              </a:r>
              <a:r>
                <a:rPr lang="en-US" sz="1400">
                  <a:solidFill>
                    <a:srgbClr val="1F2D3D"/>
                  </a:solidFill>
                  <a:latin typeface="Calibri"/>
                  <a:ea typeface="Calibri"/>
                  <a:cs typeface="Calibri"/>
                </a:rPr>
                <a:t>to automatically update your claim.</a:t>
              </a:r>
              <a:endParaRPr lang="en-US" sz="1400">
                <a:latin typeface="Calibri"/>
                <a:ea typeface="Calibri"/>
                <a:cs typeface="Calibri"/>
              </a:endParaRPr>
            </a:p>
          </p:txBody>
        </p:sp>
      </p:grpSp>
      <p:grpSp>
        <p:nvGrpSpPr>
          <p:cNvPr id="23" name="Group 22">
            <a:extLst>
              <a:ext uri="{FF2B5EF4-FFF2-40B4-BE49-F238E27FC236}">
                <a16:creationId xmlns:a16="http://schemas.microsoft.com/office/drawing/2014/main" id="{F32A9F88-A030-8BA6-865A-E040043D0151}"/>
              </a:ext>
            </a:extLst>
          </p:cNvPr>
          <p:cNvGrpSpPr/>
          <p:nvPr/>
        </p:nvGrpSpPr>
        <p:grpSpPr>
          <a:xfrm>
            <a:off x="5760720" y="1691640"/>
            <a:ext cx="5989320" cy="4663440"/>
            <a:chOff x="5760720" y="1691640"/>
            <a:chExt cx="5989320" cy="4663440"/>
          </a:xfrm>
        </p:grpSpPr>
        <p:sp>
          <p:nvSpPr>
            <p:cNvPr id="16" name="Shape 13"/>
            <p:cNvSpPr/>
            <p:nvPr/>
          </p:nvSpPr>
          <p:spPr>
            <a:xfrm>
              <a:off x="5760720" y="1691640"/>
              <a:ext cx="5989320" cy="4663440"/>
            </a:xfrm>
            <a:prstGeom prst="rect">
              <a:avLst/>
            </a:prstGeom>
            <a:solidFill>
              <a:srgbClr val="F4F7FB"/>
            </a:solidFill>
            <a:ln w="12700">
              <a:solidFill>
                <a:srgbClr val="D6DEE8"/>
              </a:solidFill>
              <a:prstDash val="solid"/>
            </a:ln>
          </p:spPr>
          <p:txBody>
            <a:bodyPr/>
            <a:lstStyle/>
            <a:p>
              <a:endParaRPr lang="en-US"/>
            </a:p>
          </p:txBody>
        </p:sp>
        <p:pic>
          <p:nvPicPr>
            <p:cNvPr id="17" name="Image 1" descr="/mnt/workspace/working/assets/screenshots/img27.png"/>
            <p:cNvPicPr>
              <a:picLocks noChangeAspect="1"/>
            </p:cNvPicPr>
            <p:nvPr/>
          </p:nvPicPr>
          <p:blipFill>
            <a:blip r:embed="rId3"/>
            <a:srcRect t="5606" b="16818"/>
            <a:stretch>
              <a:fillRect/>
            </a:stretch>
          </p:blipFill>
          <p:spPr>
            <a:xfrm>
              <a:off x="5989320" y="1874520"/>
              <a:ext cx="5532120" cy="2011680"/>
            </a:xfrm>
            <a:prstGeom prst="rect">
              <a:avLst/>
            </a:prstGeom>
          </p:spPr>
        </p:pic>
        <p:pic>
          <p:nvPicPr>
            <p:cNvPr id="18" name="Image 2" descr="/mnt/workspace/working/assets/screenshots/img28.png"/>
            <p:cNvPicPr>
              <a:picLocks noChangeAspect="1"/>
            </p:cNvPicPr>
            <p:nvPr/>
          </p:nvPicPr>
          <p:blipFill>
            <a:blip r:embed="rId4"/>
            <a:srcRect t="2044" b="10134"/>
            <a:stretch>
              <a:fillRect/>
            </a:stretch>
          </p:blipFill>
          <p:spPr>
            <a:xfrm>
              <a:off x="5989320" y="4114800"/>
              <a:ext cx="5532120" cy="2011680"/>
            </a:xfrm>
            <a:prstGeom prst="rect">
              <a:avLst/>
            </a:prstGeom>
          </p:spPr>
        </p:pic>
      </p:grpSp>
      <p:sp>
        <p:nvSpPr>
          <p:cNvPr id="19" name="Shape 14"/>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20" name="Text 15"/>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New Damage Claims Enhancement</a:t>
            </a:r>
            <a:endParaRPr lang="en-US" sz="1100" dirty="0">
              <a:solidFill>
                <a:srgbClr val="242424"/>
              </a:solidFill>
              <a:highlight>
                <a:srgbClr val="FFFFFF"/>
              </a:highlight>
              <a:latin typeface="Segoe UI"/>
              <a:ea typeface="Calibri"/>
              <a:cs typeface="Segoe UI"/>
            </a:endParaRPr>
          </a:p>
        </p:txBody>
      </p:sp>
      <p:sp>
        <p:nvSpPr>
          <p:cNvPr id="21" name="Text 16"/>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16</a:t>
            </a:r>
            <a:endParaRPr lang="en-US" sz="900"/>
          </a:p>
        </p:txBody>
      </p:sp>
      <p:pic>
        <p:nvPicPr>
          <p:cNvPr id="22" name="Picture 21" descr="/mnt/workspace/working/assets/logo_color.png">
            <a:extLst>
              <a:ext uri="{FF2B5EF4-FFF2-40B4-BE49-F238E27FC236}">
                <a16:creationId xmlns:a16="http://schemas.microsoft.com/office/drawing/2014/main" id="{3F21716A-8961-CCA1-202B-CB718969ACF2}"/>
              </a:ext>
            </a:extLst>
          </p:cNvPr>
          <p:cNvPicPr>
            <a:picLocks noChangeAspect="1"/>
          </p:cNvPicPr>
          <p:nvPr/>
        </p:nvPicPr>
        <p:blipFill>
          <a:blip r:embed="rId5"/>
          <a:srcRect t="3158" b="7358"/>
          <a:stretch>
            <a:fillRect/>
          </a:stretch>
        </p:blipFill>
        <p:spPr>
          <a:xfrm>
            <a:off x="10262797" y="51841"/>
            <a:ext cx="1795272" cy="5334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p:cNvSpPr/>
          <p:nvPr/>
        </p:nvSpPr>
        <p:spPr>
          <a:xfrm>
            <a:off x="457200" y="777240"/>
            <a:ext cx="9905695" cy="640080"/>
          </a:xfrm>
          <a:prstGeom prst="rect">
            <a:avLst/>
          </a:prstGeom>
          <a:noFill/>
          <a:ln/>
        </p:spPr>
        <p:txBody>
          <a:bodyPr wrap="square" rtlCol="0" anchor="ctr"/>
          <a:lstStyle/>
          <a:p>
            <a:pPr marL="0" indent="0" algn="l">
              <a:buNone/>
            </a:pPr>
            <a:r>
              <a:rPr lang="en-US" sz="3000" b="1">
                <a:solidFill>
                  <a:srgbClr val="23446A"/>
                </a:solidFill>
                <a:latin typeface="Calibri" pitchFamily="34" charset="0"/>
                <a:ea typeface="Calibri" pitchFamily="34" charset="-122"/>
                <a:cs typeface="Calibri" pitchFamily="34" charset="-120"/>
              </a:rPr>
              <a:t>Communication Center</a:t>
            </a:r>
            <a:endParaRPr lang="en-US" sz="3000"/>
          </a:p>
        </p:txBody>
      </p:sp>
      <p:sp>
        <p:nvSpPr>
          <p:cNvPr id="7" name="Shape 4"/>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grpSp>
        <p:nvGrpSpPr>
          <p:cNvPr id="5" name="Group 4">
            <a:extLst>
              <a:ext uri="{FF2B5EF4-FFF2-40B4-BE49-F238E27FC236}">
                <a16:creationId xmlns:a16="http://schemas.microsoft.com/office/drawing/2014/main" id="{83B54E83-451C-A622-DEE6-0259960741D9}"/>
              </a:ext>
            </a:extLst>
          </p:cNvPr>
          <p:cNvGrpSpPr/>
          <p:nvPr/>
        </p:nvGrpSpPr>
        <p:grpSpPr>
          <a:xfrm>
            <a:off x="264160" y="1783080"/>
            <a:ext cx="5029200" cy="2697480"/>
            <a:chOff x="457200" y="1783080"/>
            <a:chExt cx="5029200" cy="2697480"/>
          </a:xfrm>
        </p:grpSpPr>
        <p:sp>
          <p:nvSpPr>
            <p:cNvPr id="8" name="Shape 5"/>
            <p:cNvSpPr/>
            <p:nvPr/>
          </p:nvSpPr>
          <p:spPr>
            <a:xfrm>
              <a:off x="457200" y="1901952"/>
              <a:ext cx="128016" cy="128016"/>
            </a:xfrm>
            <a:prstGeom prst="ellipse">
              <a:avLst/>
            </a:prstGeom>
            <a:solidFill>
              <a:srgbClr val="0099D6"/>
            </a:solidFill>
            <a:ln w="12700">
              <a:solidFill>
                <a:srgbClr val="0099D6"/>
              </a:solidFill>
              <a:prstDash val="solid"/>
            </a:ln>
          </p:spPr>
          <p:txBody>
            <a:bodyPr/>
            <a:lstStyle/>
            <a:p>
              <a:endParaRPr lang="en-US"/>
            </a:p>
          </p:txBody>
        </p:sp>
        <p:sp>
          <p:nvSpPr>
            <p:cNvPr id="9" name="Text 6"/>
            <p:cNvSpPr/>
            <p:nvPr/>
          </p:nvSpPr>
          <p:spPr>
            <a:xfrm>
              <a:off x="731520" y="1783080"/>
              <a:ext cx="4754880" cy="640080"/>
            </a:xfrm>
            <a:prstGeom prst="rect">
              <a:avLst/>
            </a:prstGeom>
            <a:noFill/>
            <a:ln/>
          </p:spPr>
          <p:txBody>
            <a:bodyPr wrap="square" lIns="91440" tIns="45720" rIns="91440" bIns="45720" rtlCol="0" anchor="t"/>
            <a:lstStyle/>
            <a:p>
              <a:r>
                <a:rPr lang="en-US" sz="1400" b="1">
                  <a:solidFill>
                    <a:srgbClr val="1F2D3D"/>
                  </a:solidFill>
                  <a:latin typeface="Calibri"/>
                  <a:ea typeface="Calibri"/>
                  <a:cs typeface="Calibri"/>
                </a:rPr>
                <a:t>You can access</a:t>
              </a:r>
              <a:r>
                <a:rPr lang="en-US" sz="1400">
                  <a:solidFill>
                    <a:srgbClr val="1F2D3D"/>
                  </a:solidFill>
                  <a:latin typeface="Calibri"/>
                  <a:ea typeface="Calibri"/>
                  <a:cs typeface="Calibri"/>
                </a:rPr>
                <a:t> this section from the left-side navigation in the main menu.</a:t>
              </a:r>
              <a:endParaRPr lang="en-US" sz="1400">
                <a:latin typeface="Calibri"/>
                <a:ea typeface="Calibri"/>
                <a:cs typeface="Calibri"/>
              </a:endParaRPr>
            </a:p>
          </p:txBody>
        </p:sp>
        <p:sp>
          <p:nvSpPr>
            <p:cNvPr id="10" name="Shape 7"/>
            <p:cNvSpPr/>
            <p:nvPr/>
          </p:nvSpPr>
          <p:spPr>
            <a:xfrm>
              <a:off x="457200" y="25877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1" name="Text 8"/>
            <p:cNvSpPr/>
            <p:nvPr/>
          </p:nvSpPr>
          <p:spPr>
            <a:xfrm>
              <a:off x="731520" y="2468880"/>
              <a:ext cx="4754880" cy="640080"/>
            </a:xfrm>
            <a:prstGeom prst="rect">
              <a:avLst/>
            </a:prstGeom>
            <a:noFill/>
            <a:ln/>
          </p:spPr>
          <p:txBody>
            <a:bodyPr wrap="square" lIns="91440" tIns="45720" rIns="91440" bIns="45720" rtlCol="0" anchor="t"/>
            <a:lstStyle/>
            <a:p>
              <a:r>
                <a:rPr lang="en-US" sz="1400">
                  <a:solidFill>
                    <a:srgbClr val="1F2D3D"/>
                  </a:solidFill>
                  <a:latin typeface="Calibri"/>
                  <a:ea typeface="Calibri"/>
                  <a:cs typeface="Calibri"/>
                </a:rPr>
                <a:t>Here you can: </a:t>
              </a:r>
              <a:endParaRPr lang="en-US" sz="1400">
                <a:solidFill>
                  <a:srgbClr val="000000"/>
                </a:solidFill>
                <a:latin typeface="Calibri"/>
                <a:ea typeface="Calibri"/>
                <a:cs typeface="Calibri"/>
              </a:endParaRPr>
            </a:p>
            <a:p>
              <a:pPr marL="285750" indent="-285750">
                <a:buFont typeface="Arial"/>
                <a:buChar char="•"/>
              </a:pPr>
              <a:r>
                <a:rPr lang="en-US" sz="1400" b="1" dirty="0">
                  <a:solidFill>
                    <a:srgbClr val="1F2D3D"/>
                  </a:solidFill>
                  <a:latin typeface="Calibri"/>
                  <a:ea typeface="Calibri"/>
                  <a:cs typeface="Calibri"/>
                </a:rPr>
                <a:t>Initiate </a:t>
              </a:r>
              <a:r>
                <a:rPr lang="en-US" sz="1400" dirty="0">
                  <a:solidFill>
                    <a:srgbClr val="1F2D3D"/>
                  </a:solidFill>
                  <a:latin typeface="Calibri"/>
                  <a:ea typeface="Calibri"/>
                  <a:cs typeface="Calibri"/>
                </a:rPr>
                <a:t>messages to your adjudica</a:t>
              </a:r>
              <a:r>
                <a:rPr lang="en-US" sz="1400">
                  <a:solidFill>
                    <a:srgbClr val="1F2D3D"/>
                  </a:solidFill>
                  <a:latin typeface="Calibri"/>
                  <a:ea typeface="Calibri"/>
                  <a:cs typeface="Calibri"/>
                </a:rPr>
                <a:t>tor.</a:t>
              </a:r>
              <a:endParaRPr lang="en-US" sz="1400">
                <a:solidFill>
                  <a:srgbClr val="000000"/>
                </a:solidFill>
                <a:latin typeface="Calibri"/>
                <a:ea typeface="Calibri"/>
                <a:cs typeface="Calibri"/>
              </a:endParaRPr>
            </a:p>
            <a:p>
              <a:pPr marL="285750" indent="-285750">
                <a:buFont typeface="Arial"/>
                <a:buChar char="•"/>
              </a:pPr>
              <a:r>
                <a:rPr lang="en-US" sz="1400" b="1">
                  <a:solidFill>
                    <a:srgbClr val="1F2D3D"/>
                  </a:solidFill>
                  <a:latin typeface="Calibri"/>
                  <a:ea typeface="Calibri"/>
                  <a:cs typeface="Calibri"/>
                </a:rPr>
                <a:t>Review </a:t>
              </a:r>
              <a:r>
                <a:rPr lang="en-US" sz="1400">
                  <a:solidFill>
                    <a:srgbClr val="1F2D3D"/>
                  </a:solidFill>
                  <a:latin typeface="Calibri"/>
                  <a:ea typeface="Calibri"/>
                  <a:cs typeface="Calibri"/>
                </a:rPr>
                <a:t>the full history of communication.</a:t>
              </a:r>
              <a:endParaRPr lang="en-US" sz="1400">
                <a:solidFill>
                  <a:srgbClr val="000000"/>
                </a:solidFill>
                <a:latin typeface="Calibri"/>
                <a:ea typeface="Calibri"/>
                <a:cs typeface="Calibri"/>
              </a:endParaRPr>
            </a:p>
            <a:p>
              <a:pPr marL="285750" indent="-285750">
                <a:buFont typeface="Arial"/>
                <a:buChar char="•"/>
              </a:pPr>
              <a:endParaRPr lang="en-US" sz="1400">
                <a:solidFill>
                  <a:srgbClr val="1F2D3D"/>
                </a:solidFill>
                <a:latin typeface="Calibri"/>
                <a:ea typeface="Calibri"/>
                <a:cs typeface="Calibri"/>
              </a:endParaRPr>
            </a:p>
            <a:p>
              <a:endParaRPr lang="en-US" sz="1400">
                <a:solidFill>
                  <a:srgbClr val="1F2D3D"/>
                </a:solidFill>
                <a:latin typeface="Calibri"/>
                <a:ea typeface="Calibri"/>
                <a:cs typeface="Calibri"/>
              </a:endParaRPr>
            </a:p>
            <a:p>
              <a:r>
                <a:rPr lang="en-US" sz="1400" dirty="0">
                  <a:solidFill>
                    <a:srgbClr val="1F2D3D"/>
                  </a:solidFill>
                  <a:latin typeface="Calibri"/>
                  <a:ea typeface="Calibri"/>
                  <a:cs typeface="Calibri"/>
                </a:rPr>
                <a:t>                   </a:t>
              </a:r>
              <a:endParaRPr lang="en-US" dirty="0">
                <a:ea typeface="Calibri"/>
                <a:cs typeface="Calibri"/>
              </a:endParaRPr>
            </a:p>
          </p:txBody>
        </p:sp>
        <p:sp>
          <p:nvSpPr>
            <p:cNvPr id="12" name="Shape 9"/>
            <p:cNvSpPr/>
            <p:nvPr/>
          </p:nvSpPr>
          <p:spPr>
            <a:xfrm>
              <a:off x="457200" y="34259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3" name="Text 10"/>
            <p:cNvSpPr/>
            <p:nvPr/>
          </p:nvSpPr>
          <p:spPr>
            <a:xfrm>
              <a:off x="731520" y="3317240"/>
              <a:ext cx="4754880" cy="640080"/>
            </a:xfrm>
            <a:prstGeom prst="rect">
              <a:avLst/>
            </a:prstGeom>
            <a:noFill/>
            <a:ln/>
          </p:spPr>
          <p:txBody>
            <a:bodyPr wrap="square" lIns="91440" tIns="45720" rIns="91440" bIns="45720" rtlCol="0" anchor="t"/>
            <a:lstStyle/>
            <a:p>
              <a:r>
                <a:rPr lang="en-US" sz="1400">
                  <a:solidFill>
                    <a:srgbClr val="1F2D3D"/>
                  </a:solidFill>
                  <a:ea typeface="Calibri"/>
                  <a:cs typeface="Calibri"/>
                </a:rPr>
                <a:t>This section serves as a</a:t>
              </a:r>
              <a:r>
                <a:rPr lang="en-US" sz="1400" b="1">
                  <a:solidFill>
                    <a:srgbClr val="1F2D3D"/>
                  </a:solidFill>
                  <a:ea typeface="Calibri"/>
                  <a:cs typeface="Calibri"/>
                </a:rPr>
                <a:t> central place for all claim-related correspondence.</a:t>
              </a:r>
              <a:endParaRPr lang="en-US" sz="1400" b="1">
                <a:solidFill>
                  <a:srgbClr val="000000"/>
                </a:solidFill>
                <a:ea typeface="Calibri"/>
                <a:cs typeface="Calibri"/>
              </a:endParaRPr>
            </a:p>
            <a:p>
              <a:pPr marL="0" indent="0" algn="l">
                <a:buNone/>
              </a:pPr>
              <a:endParaRPr lang="en-US" sz="1400" b="1">
                <a:solidFill>
                  <a:srgbClr val="1F2D3D"/>
                </a:solidFill>
                <a:ea typeface="Calibri"/>
                <a:cs typeface="Calibri"/>
              </a:endParaRPr>
            </a:p>
          </p:txBody>
        </p:sp>
        <p:sp>
          <p:nvSpPr>
            <p:cNvPr id="15" name="Text 12"/>
            <p:cNvSpPr/>
            <p:nvPr/>
          </p:nvSpPr>
          <p:spPr>
            <a:xfrm>
              <a:off x="731520" y="3840480"/>
              <a:ext cx="4754880" cy="640080"/>
            </a:xfrm>
            <a:prstGeom prst="rect">
              <a:avLst/>
            </a:prstGeom>
            <a:noFill/>
            <a:ln/>
          </p:spPr>
          <p:txBody>
            <a:bodyPr wrap="square" lIns="91440" tIns="45720" rIns="91440" bIns="45720" rtlCol="0" anchor="t"/>
            <a:lstStyle/>
            <a:p>
              <a:pPr marL="0" indent="0" algn="l">
                <a:buNone/>
              </a:pPr>
              <a:endParaRPr lang="en-US" sz="1400">
                <a:solidFill>
                  <a:srgbClr val="1F2D3D"/>
                </a:solidFill>
                <a:ea typeface="Calibri"/>
                <a:cs typeface="Calibri"/>
              </a:endParaRPr>
            </a:p>
          </p:txBody>
        </p:sp>
      </p:grpSp>
      <p:sp>
        <p:nvSpPr>
          <p:cNvPr id="18" name="Shape 14"/>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19" name="Text 15"/>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ea typeface="+mn-lt"/>
                <a:cs typeface="+mn-lt"/>
              </a:rPr>
              <a:t>RentalGuardian</a:t>
            </a:r>
            <a:r>
              <a:rPr lang="en-US" sz="900" dirty="0">
                <a:solidFill>
                  <a:srgbClr val="5A6B7E"/>
                </a:solidFill>
                <a:ea typeface="+mn-lt"/>
                <a:cs typeface="+mn-lt"/>
              </a:rPr>
              <a:t> New Damage Claims Enhancement</a:t>
            </a:r>
            <a:endParaRPr lang="en-US" sz="900" dirty="0">
              <a:solidFill>
                <a:srgbClr val="000000"/>
              </a:solidFill>
              <a:ea typeface="+mn-lt"/>
              <a:cs typeface="+mn-lt"/>
            </a:endParaRPr>
          </a:p>
        </p:txBody>
      </p:sp>
      <p:sp>
        <p:nvSpPr>
          <p:cNvPr id="20" name="Text 16"/>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18</a:t>
            </a:r>
            <a:endParaRPr lang="en-US" sz="900"/>
          </a:p>
        </p:txBody>
      </p:sp>
      <p:grpSp>
        <p:nvGrpSpPr>
          <p:cNvPr id="22" name="Group 21">
            <a:extLst>
              <a:ext uri="{FF2B5EF4-FFF2-40B4-BE49-F238E27FC236}">
                <a16:creationId xmlns:a16="http://schemas.microsoft.com/office/drawing/2014/main" id="{322118EE-026C-4BCD-4B51-B08FA589A418}"/>
              </a:ext>
            </a:extLst>
          </p:cNvPr>
          <p:cNvGrpSpPr/>
          <p:nvPr/>
        </p:nvGrpSpPr>
        <p:grpSpPr>
          <a:xfrm>
            <a:off x="5212080" y="1412268"/>
            <a:ext cx="6842760" cy="4458180"/>
            <a:chOff x="4907280" y="2143788"/>
            <a:chExt cx="6842760" cy="4458180"/>
          </a:xfrm>
        </p:grpSpPr>
        <p:sp>
          <p:nvSpPr>
            <p:cNvPr id="16" name="Shape 13"/>
            <p:cNvSpPr/>
            <p:nvPr/>
          </p:nvSpPr>
          <p:spPr>
            <a:xfrm>
              <a:off x="4907280" y="2143788"/>
              <a:ext cx="6842760" cy="4458180"/>
            </a:xfrm>
            <a:prstGeom prst="rect">
              <a:avLst/>
            </a:prstGeom>
            <a:solidFill>
              <a:srgbClr val="F4F7FB"/>
            </a:solidFill>
            <a:ln w="12700">
              <a:solidFill>
                <a:srgbClr val="D6DEE8"/>
              </a:solidFill>
              <a:prstDash val="solid"/>
            </a:ln>
          </p:spPr>
          <p:txBody>
            <a:bodyPr/>
            <a:lstStyle/>
            <a:p>
              <a:endParaRPr lang="en-US"/>
            </a:p>
          </p:txBody>
        </p:sp>
        <p:pic>
          <p:nvPicPr>
            <p:cNvPr id="21" name="Picture 20">
              <a:extLst>
                <a:ext uri="{FF2B5EF4-FFF2-40B4-BE49-F238E27FC236}">
                  <a16:creationId xmlns:a16="http://schemas.microsoft.com/office/drawing/2014/main" id="{91E120DC-EF9D-B31F-B8B2-949573BBBCFF}"/>
                </a:ext>
              </a:extLst>
            </p:cNvPr>
            <p:cNvPicPr>
              <a:picLocks noChangeAspect="1"/>
            </p:cNvPicPr>
            <p:nvPr/>
          </p:nvPicPr>
          <p:blipFill>
            <a:blip r:embed="rId3"/>
            <a:stretch>
              <a:fillRect/>
            </a:stretch>
          </p:blipFill>
          <p:spPr>
            <a:xfrm>
              <a:off x="4978713" y="2317525"/>
              <a:ext cx="6771327" cy="4165571"/>
            </a:xfrm>
            <a:prstGeom prst="rect">
              <a:avLst/>
            </a:prstGeom>
          </p:spPr>
        </p:pic>
      </p:grpSp>
      <p:pic>
        <p:nvPicPr>
          <p:cNvPr id="17" name="Picture 16" descr="/mnt/workspace/working/assets/logo_color.png">
            <a:extLst>
              <a:ext uri="{FF2B5EF4-FFF2-40B4-BE49-F238E27FC236}">
                <a16:creationId xmlns:a16="http://schemas.microsoft.com/office/drawing/2014/main" id="{C85E2EDB-6F7E-2F66-4AA7-91357830962A}"/>
              </a:ext>
            </a:extLst>
          </p:cNvPr>
          <p:cNvPicPr>
            <a:picLocks noChangeAspect="1"/>
          </p:cNvPicPr>
          <p:nvPr/>
        </p:nvPicPr>
        <p:blipFill>
          <a:blip r:embed="rId4"/>
          <a:srcRect t="3158" b="7358"/>
          <a:stretch>
            <a:fillRect/>
          </a:stretch>
        </p:blipFill>
        <p:spPr>
          <a:xfrm>
            <a:off x="10262797" y="39349"/>
            <a:ext cx="1795272" cy="5334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p:cNvSpPr/>
          <p:nvPr/>
        </p:nvSpPr>
        <p:spPr>
          <a:xfrm>
            <a:off x="457200" y="777240"/>
            <a:ext cx="9905695" cy="640080"/>
          </a:xfrm>
          <a:prstGeom prst="rect">
            <a:avLst/>
          </a:prstGeom>
          <a:noFill/>
          <a:ln/>
        </p:spPr>
        <p:txBody>
          <a:bodyPr wrap="square" rtlCol="0" anchor="ctr"/>
          <a:lstStyle/>
          <a:p>
            <a:pPr marL="0" indent="0" algn="l">
              <a:buNone/>
            </a:pPr>
            <a:r>
              <a:rPr lang="en-US" sz="3000" b="1">
                <a:solidFill>
                  <a:srgbClr val="23446A"/>
                </a:solidFill>
                <a:latin typeface="Calibri" pitchFamily="34" charset="0"/>
                <a:ea typeface="Calibri" pitchFamily="34" charset="-122"/>
                <a:cs typeface="Calibri" pitchFamily="34" charset="-120"/>
              </a:rPr>
              <a:t>Account Settings</a:t>
            </a:r>
            <a:endParaRPr lang="en-US" sz="3000"/>
          </a:p>
        </p:txBody>
      </p:sp>
      <p:sp>
        <p:nvSpPr>
          <p:cNvPr id="7" name="Shape 4"/>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grpSp>
        <p:nvGrpSpPr>
          <p:cNvPr id="5" name="Group 4">
            <a:extLst>
              <a:ext uri="{FF2B5EF4-FFF2-40B4-BE49-F238E27FC236}">
                <a16:creationId xmlns:a16="http://schemas.microsoft.com/office/drawing/2014/main" id="{5771BCA1-CA35-3236-3D1D-94A39E427A07}"/>
              </a:ext>
            </a:extLst>
          </p:cNvPr>
          <p:cNvGrpSpPr/>
          <p:nvPr/>
        </p:nvGrpSpPr>
        <p:grpSpPr>
          <a:xfrm>
            <a:off x="213360" y="1945640"/>
            <a:ext cx="5029200" cy="2697480"/>
            <a:chOff x="457200" y="1783080"/>
            <a:chExt cx="5029200" cy="2697480"/>
          </a:xfrm>
        </p:grpSpPr>
        <p:sp>
          <p:nvSpPr>
            <p:cNvPr id="8" name="Shape 5"/>
            <p:cNvSpPr/>
            <p:nvPr/>
          </p:nvSpPr>
          <p:spPr>
            <a:xfrm>
              <a:off x="457200" y="1901952"/>
              <a:ext cx="128016" cy="128016"/>
            </a:xfrm>
            <a:prstGeom prst="ellipse">
              <a:avLst/>
            </a:prstGeom>
            <a:solidFill>
              <a:srgbClr val="0099D6"/>
            </a:solidFill>
            <a:ln w="12700">
              <a:solidFill>
                <a:srgbClr val="0099D6"/>
              </a:solidFill>
              <a:prstDash val="solid"/>
            </a:ln>
          </p:spPr>
          <p:txBody>
            <a:bodyPr/>
            <a:lstStyle/>
            <a:p>
              <a:endParaRPr lang="en-US"/>
            </a:p>
          </p:txBody>
        </p:sp>
        <p:sp>
          <p:nvSpPr>
            <p:cNvPr id="9" name="Text 6"/>
            <p:cNvSpPr/>
            <p:nvPr/>
          </p:nvSpPr>
          <p:spPr>
            <a:xfrm>
              <a:off x="731520" y="1783080"/>
              <a:ext cx="4754880" cy="640080"/>
            </a:xfrm>
            <a:prstGeom prst="rect">
              <a:avLst/>
            </a:prstGeom>
            <a:noFill/>
            <a:ln/>
          </p:spPr>
          <p:txBody>
            <a:bodyPr wrap="square" lIns="91440" tIns="45720" rIns="91440" bIns="45720" rtlCol="0" anchor="t"/>
            <a:lstStyle/>
            <a:p>
              <a:r>
                <a:rPr lang="en-US" sz="1400" b="1">
                  <a:solidFill>
                    <a:srgbClr val="1F2D3D"/>
                  </a:solidFill>
                  <a:latin typeface="Calibri"/>
                  <a:ea typeface="Calibri"/>
                  <a:cs typeface="Calibri"/>
                </a:rPr>
                <a:t>You can access </a:t>
              </a:r>
              <a:r>
                <a:rPr lang="en-US" sz="1400">
                  <a:solidFill>
                    <a:srgbClr val="1F2D3D"/>
                  </a:solidFill>
                  <a:latin typeface="Calibri"/>
                  <a:ea typeface="Calibri"/>
                  <a:cs typeface="Calibri"/>
                </a:rPr>
                <a:t>this section via </a:t>
              </a:r>
              <a:endParaRPr lang="en-US" sz="1400">
                <a:solidFill>
                  <a:srgbClr val="000000"/>
                </a:solidFill>
                <a:latin typeface="Calibri"/>
                <a:ea typeface="Calibri"/>
                <a:cs typeface="Calibri"/>
              </a:endParaRPr>
            </a:p>
            <a:p>
              <a:r>
                <a:rPr lang="en-US" sz="1400">
                  <a:solidFill>
                    <a:srgbClr val="1F2D3D"/>
                  </a:solidFill>
                  <a:latin typeface="Calibri"/>
                  <a:ea typeface="Calibri"/>
                  <a:cs typeface="Calibri"/>
                </a:rPr>
                <a:t>Account Settings in the main menu.</a:t>
              </a:r>
              <a:endParaRPr lang="en-US" sz="1400">
                <a:latin typeface="Calibri"/>
                <a:ea typeface="Calibri"/>
                <a:cs typeface="Calibri"/>
              </a:endParaRPr>
            </a:p>
          </p:txBody>
        </p:sp>
        <p:sp>
          <p:nvSpPr>
            <p:cNvPr id="10" name="Shape 7"/>
            <p:cNvSpPr/>
            <p:nvPr/>
          </p:nvSpPr>
          <p:spPr>
            <a:xfrm>
              <a:off x="457200" y="25877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1" name="Text 8"/>
            <p:cNvSpPr/>
            <p:nvPr/>
          </p:nvSpPr>
          <p:spPr>
            <a:xfrm>
              <a:off x="731520" y="2468880"/>
              <a:ext cx="4754880" cy="640080"/>
            </a:xfrm>
            <a:prstGeom prst="rect">
              <a:avLst/>
            </a:prstGeom>
            <a:noFill/>
            <a:ln/>
          </p:spPr>
          <p:txBody>
            <a:bodyPr wrap="square" lIns="91440" tIns="45720" rIns="91440" bIns="45720" rtlCol="0" anchor="t"/>
            <a:lstStyle/>
            <a:p>
              <a:r>
                <a:rPr lang="en-US" sz="1400">
                  <a:solidFill>
                    <a:srgbClr val="1F2D3D"/>
                  </a:solidFill>
                  <a:latin typeface="Calibri"/>
                  <a:ea typeface="Calibri"/>
                  <a:cs typeface="Calibri"/>
                </a:rPr>
                <a:t>Here you can:</a:t>
              </a:r>
              <a:endParaRPr lang="en-US">
                <a:latin typeface="Calibri"/>
                <a:ea typeface="Calibri"/>
                <a:cs typeface="Calibri"/>
              </a:endParaRPr>
            </a:p>
            <a:p>
              <a:pPr marL="285750" indent="-285750">
                <a:buFont typeface="Arial"/>
                <a:buChar char="•"/>
              </a:pPr>
              <a:r>
                <a:rPr lang="en-US" sz="1400" b="1">
                  <a:solidFill>
                    <a:srgbClr val="1F2D3D"/>
                  </a:solidFill>
                  <a:latin typeface="Calibri"/>
                  <a:ea typeface="Calibri"/>
                  <a:cs typeface="Calibri"/>
                </a:rPr>
                <a:t>Update </a:t>
              </a:r>
              <a:r>
                <a:rPr lang="en-US" sz="1400">
                  <a:solidFill>
                    <a:srgbClr val="1F2D3D"/>
                  </a:solidFill>
                  <a:latin typeface="Calibri"/>
                  <a:ea typeface="Calibri"/>
                  <a:cs typeface="Calibri"/>
                </a:rPr>
                <a:t>your password.</a:t>
              </a:r>
            </a:p>
            <a:p>
              <a:pPr marL="285750" indent="-285750">
                <a:buFont typeface="Arial"/>
                <a:buChar char="•"/>
              </a:pPr>
              <a:r>
                <a:rPr lang="en-US" sz="1400" b="1">
                  <a:solidFill>
                    <a:srgbClr val="1F2D3D"/>
                  </a:solidFill>
                  <a:latin typeface="Calibri"/>
                  <a:ea typeface="Calibri"/>
                  <a:cs typeface="Calibri"/>
                </a:rPr>
                <a:t>Manage </a:t>
              </a:r>
              <a:r>
                <a:rPr lang="en-US" sz="1400">
                  <a:solidFill>
                    <a:srgbClr val="1F2D3D"/>
                  </a:solidFill>
                  <a:latin typeface="Calibri"/>
                  <a:ea typeface="Calibri"/>
                  <a:cs typeface="Calibri"/>
                </a:rPr>
                <a:t>your notification preferences and </a:t>
              </a:r>
              <a:endParaRPr lang="en-US" sz="1400">
                <a:solidFill>
                  <a:srgbClr val="000000"/>
                </a:solidFill>
                <a:latin typeface="Calibri"/>
                <a:ea typeface="Calibri"/>
                <a:cs typeface="Calibri"/>
              </a:endParaRPr>
            </a:p>
            <a:p>
              <a:r>
                <a:rPr lang="en-US" sz="1400">
                  <a:solidFill>
                    <a:srgbClr val="1F2D3D"/>
                  </a:solidFill>
                  <a:latin typeface="Calibri"/>
                  <a:ea typeface="Calibri"/>
                  <a:cs typeface="Calibri"/>
                </a:rPr>
                <a:t>       other options shown on screen.</a:t>
              </a:r>
              <a:endParaRPr lang="en-US" sz="1400">
                <a:solidFill>
                  <a:srgbClr val="000000"/>
                </a:solidFill>
                <a:latin typeface="Calibri"/>
                <a:ea typeface="Calibri"/>
                <a:cs typeface="Calibri"/>
              </a:endParaRPr>
            </a:p>
            <a:p>
              <a:pPr marL="285750" indent="-285750">
                <a:buFont typeface="Arial"/>
                <a:buChar char="•"/>
              </a:pPr>
              <a:r>
                <a:rPr lang="en-US" sz="1400">
                  <a:solidFill>
                    <a:srgbClr val="1F2D3D"/>
                  </a:solidFill>
                  <a:ea typeface="Calibri"/>
                  <a:cs typeface="Calibri"/>
                </a:rPr>
                <a:t>Keep your </a:t>
              </a:r>
              <a:r>
                <a:rPr lang="en-US" sz="1400" b="1">
                  <a:solidFill>
                    <a:srgbClr val="1F2D3D"/>
                  </a:solidFill>
                  <a:ea typeface="Calibri"/>
                  <a:cs typeface="Calibri"/>
                </a:rPr>
                <a:t>contact and security details </a:t>
              </a:r>
              <a:endParaRPr lang="en-US" sz="1400" b="1">
                <a:solidFill>
                  <a:srgbClr val="000000"/>
                </a:solidFill>
                <a:ea typeface="Calibri"/>
                <a:cs typeface="Calibri"/>
              </a:endParaRPr>
            </a:p>
            <a:p>
              <a:r>
                <a:rPr lang="en-US" sz="1400" b="1">
                  <a:solidFill>
                    <a:srgbClr val="1F2D3D"/>
                  </a:solidFill>
                  <a:ea typeface="Calibri"/>
                  <a:cs typeface="Calibri"/>
                </a:rPr>
                <a:t>       current.</a:t>
              </a:r>
              <a:endParaRPr lang="en-US" sz="1400" b="1">
                <a:solidFill>
                  <a:srgbClr val="000000"/>
                </a:solidFill>
                <a:ea typeface="Calibri"/>
                <a:cs typeface="Calibri"/>
              </a:endParaRPr>
            </a:p>
            <a:p>
              <a:endParaRPr lang="en-US" sz="1400">
                <a:solidFill>
                  <a:srgbClr val="1F2D3D"/>
                </a:solidFill>
                <a:ea typeface="Calibri"/>
                <a:cs typeface="Calibri"/>
              </a:endParaRPr>
            </a:p>
          </p:txBody>
        </p:sp>
        <p:sp>
          <p:nvSpPr>
            <p:cNvPr id="13" name="Text 10"/>
            <p:cNvSpPr/>
            <p:nvPr/>
          </p:nvSpPr>
          <p:spPr>
            <a:xfrm>
              <a:off x="731520" y="3154680"/>
              <a:ext cx="4754880" cy="640080"/>
            </a:xfrm>
            <a:prstGeom prst="rect">
              <a:avLst/>
            </a:prstGeom>
            <a:noFill/>
            <a:ln/>
          </p:spPr>
          <p:txBody>
            <a:bodyPr wrap="square" lIns="91440" tIns="45720" rIns="91440" bIns="45720" rtlCol="0" anchor="t"/>
            <a:lstStyle/>
            <a:p>
              <a:pPr marL="0" indent="0" algn="l">
                <a:buNone/>
              </a:pPr>
              <a:endParaRPr lang="en-US" sz="1400">
                <a:solidFill>
                  <a:srgbClr val="1F2D3D"/>
                </a:solidFill>
                <a:ea typeface="Calibri"/>
                <a:cs typeface="Calibri"/>
              </a:endParaRPr>
            </a:p>
          </p:txBody>
        </p:sp>
        <p:sp>
          <p:nvSpPr>
            <p:cNvPr id="15" name="Text 12"/>
            <p:cNvSpPr/>
            <p:nvPr/>
          </p:nvSpPr>
          <p:spPr>
            <a:xfrm>
              <a:off x="731520" y="3840480"/>
              <a:ext cx="4754880" cy="640080"/>
            </a:xfrm>
            <a:prstGeom prst="rect">
              <a:avLst/>
            </a:prstGeom>
            <a:noFill/>
            <a:ln/>
          </p:spPr>
          <p:txBody>
            <a:bodyPr wrap="square" lIns="91440" tIns="45720" rIns="91440" bIns="45720" rtlCol="0" anchor="t"/>
            <a:lstStyle/>
            <a:p>
              <a:pPr marL="0" indent="0" algn="l">
                <a:buNone/>
              </a:pPr>
              <a:endParaRPr lang="en-US" sz="1400">
                <a:solidFill>
                  <a:srgbClr val="1F2D3D"/>
                </a:solidFill>
                <a:ea typeface="Calibri"/>
                <a:cs typeface="Calibri"/>
              </a:endParaRPr>
            </a:p>
          </p:txBody>
        </p:sp>
      </p:grpSp>
      <p:sp>
        <p:nvSpPr>
          <p:cNvPr id="18" name="Shape 14"/>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19" name="Text 15"/>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ea typeface="+mn-lt"/>
                <a:cs typeface="+mn-lt"/>
              </a:rPr>
              <a:t>RentalGuardian</a:t>
            </a:r>
            <a:r>
              <a:rPr lang="en-US" sz="900" dirty="0">
                <a:solidFill>
                  <a:srgbClr val="5A6B7E"/>
                </a:solidFill>
                <a:ea typeface="+mn-lt"/>
                <a:cs typeface="+mn-lt"/>
              </a:rPr>
              <a:t> New Damage Claims Enhancement</a:t>
            </a:r>
            <a:endParaRPr lang="en-US" sz="900" dirty="0">
              <a:solidFill>
                <a:srgbClr val="000000"/>
              </a:solidFill>
              <a:ea typeface="+mn-lt"/>
              <a:cs typeface="+mn-lt"/>
            </a:endParaRPr>
          </a:p>
        </p:txBody>
      </p:sp>
      <p:sp>
        <p:nvSpPr>
          <p:cNvPr id="20" name="Text 16"/>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19</a:t>
            </a:r>
            <a:endParaRPr lang="en-US" sz="900"/>
          </a:p>
        </p:txBody>
      </p:sp>
      <p:sp>
        <p:nvSpPr>
          <p:cNvPr id="22" name="TextBox 21">
            <a:extLst>
              <a:ext uri="{FF2B5EF4-FFF2-40B4-BE49-F238E27FC236}">
                <a16:creationId xmlns:a16="http://schemas.microsoft.com/office/drawing/2014/main" id="{568FB3BD-E391-AB9E-1E0A-9DFAF0479A85}"/>
              </a:ext>
            </a:extLst>
          </p:cNvPr>
          <p:cNvSpPr txBox="1"/>
          <p:nvPr/>
        </p:nvSpPr>
        <p:spPr>
          <a:xfrm>
            <a:off x="3291840" y="2611120"/>
            <a:ext cx="184731" cy="369332"/>
          </a:xfrm>
          <a:prstGeom prst="rect">
            <a:avLst/>
          </a:prstGeom>
          <a:noFill/>
        </p:spPr>
        <p:txBody>
          <a:bodyPr wrap="none" rtlCol="0">
            <a:spAutoFit/>
          </a:bodyPr>
          <a:lstStyle/>
          <a:p>
            <a:endParaRPr lang="en-US"/>
          </a:p>
        </p:txBody>
      </p:sp>
      <p:grpSp>
        <p:nvGrpSpPr>
          <p:cNvPr id="21" name="Group 20">
            <a:extLst>
              <a:ext uri="{FF2B5EF4-FFF2-40B4-BE49-F238E27FC236}">
                <a16:creationId xmlns:a16="http://schemas.microsoft.com/office/drawing/2014/main" id="{36EE1237-7ED5-4604-0012-DB9F0AB50A8E}"/>
              </a:ext>
            </a:extLst>
          </p:cNvPr>
          <p:cNvGrpSpPr/>
          <p:nvPr/>
        </p:nvGrpSpPr>
        <p:grpSpPr>
          <a:xfrm>
            <a:off x="4075176" y="1717040"/>
            <a:ext cx="7984439" cy="3713480"/>
            <a:chOff x="3983736" y="2123440"/>
            <a:chExt cx="7984439" cy="3713480"/>
          </a:xfrm>
        </p:grpSpPr>
        <p:sp>
          <p:nvSpPr>
            <p:cNvPr id="16" name="Shape 13"/>
            <p:cNvSpPr/>
            <p:nvPr/>
          </p:nvSpPr>
          <p:spPr>
            <a:xfrm>
              <a:off x="3983736" y="2123440"/>
              <a:ext cx="7984439" cy="3713480"/>
            </a:xfrm>
            <a:prstGeom prst="rect">
              <a:avLst/>
            </a:prstGeom>
            <a:solidFill>
              <a:srgbClr val="F4F7FB"/>
            </a:solidFill>
            <a:ln w="12700">
              <a:solidFill>
                <a:srgbClr val="D6DEE8"/>
              </a:solidFill>
              <a:prstDash val="solid"/>
            </a:ln>
          </p:spPr>
          <p:txBody>
            <a:bodyPr/>
            <a:lstStyle/>
            <a:p>
              <a:endParaRPr lang="en-US"/>
            </a:p>
          </p:txBody>
        </p:sp>
        <p:pic>
          <p:nvPicPr>
            <p:cNvPr id="23" name="Picture 22">
              <a:extLst>
                <a:ext uri="{FF2B5EF4-FFF2-40B4-BE49-F238E27FC236}">
                  <a16:creationId xmlns:a16="http://schemas.microsoft.com/office/drawing/2014/main" id="{2D5E0B7E-6C2D-660C-2E68-ECCA20385C15}"/>
                </a:ext>
              </a:extLst>
            </p:cNvPr>
            <p:cNvPicPr>
              <a:picLocks noChangeAspect="1"/>
            </p:cNvPicPr>
            <p:nvPr/>
          </p:nvPicPr>
          <p:blipFill>
            <a:blip r:embed="rId3"/>
            <a:stretch>
              <a:fillRect/>
            </a:stretch>
          </p:blipFill>
          <p:spPr>
            <a:xfrm>
              <a:off x="4130040" y="2333549"/>
              <a:ext cx="7833360" cy="3290011"/>
            </a:xfrm>
            <a:prstGeom prst="rect">
              <a:avLst/>
            </a:prstGeom>
          </p:spPr>
        </p:pic>
      </p:grpSp>
      <p:pic>
        <p:nvPicPr>
          <p:cNvPr id="17" name="Picture 16" descr="/mnt/workspace/working/assets/logo_color.png">
            <a:extLst>
              <a:ext uri="{FF2B5EF4-FFF2-40B4-BE49-F238E27FC236}">
                <a16:creationId xmlns:a16="http://schemas.microsoft.com/office/drawing/2014/main" id="{7B668134-BC9A-F88D-5363-3AF7F8DF8176}"/>
              </a:ext>
            </a:extLst>
          </p:cNvPr>
          <p:cNvPicPr>
            <a:picLocks noChangeAspect="1"/>
          </p:cNvPicPr>
          <p:nvPr/>
        </p:nvPicPr>
        <p:blipFill>
          <a:blip r:embed="rId4"/>
          <a:srcRect t="3158" b="7358"/>
          <a:stretch>
            <a:fillRect/>
          </a:stretch>
        </p:blipFill>
        <p:spPr>
          <a:xfrm>
            <a:off x="10262797" y="51841"/>
            <a:ext cx="1795272" cy="5334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p:cNvSpPr/>
          <p:nvPr/>
        </p:nvSpPr>
        <p:spPr>
          <a:xfrm>
            <a:off x="457200" y="777240"/>
            <a:ext cx="9905695" cy="640080"/>
          </a:xfrm>
          <a:prstGeom prst="rect">
            <a:avLst/>
          </a:prstGeom>
          <a:noFill/>
          <a:ln/>
        </p:spPr>
        <p:txBody>
          <a:bodyPr wrap="square" rtlCol="0" anchor="ctr"/>
          <a:lstStyle/>
          <a:p>
            <a:pPr marL="0" indent="0" algn="l">
              <a:buNone/>
            </a:pPr>
            <a:r>
              <a:rPr lang="en-US" sz="3000" b="1">
                <a:solidFill>
                  <a:srgbClr val="23446A"/>
                </a:solidFill>
                <a:latin typeface="Calibri" pitchFamily="34" charset="0"/>
                <a:ea typeface="Calibri" pitchFamily="34" charset="-122"/>
                <a:cs typeface="Calibri" pitchFamily="34" charset="-120"/>
              </a:rPr>
              <a:t>Helpful Resources</a:t>
            </a:r>
            <a:endParaRPr lang="en-US" sz="3000"/>
          </a:p>
        </p:txBody>
      </p:sp>
      <p:sp>
        <p:nvSpPr>
          <p:cNvPr id="7" name="Shape 4"/>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grpSp>
        <p:nvGrpSpPr>
          <p:cNvPr id="5" name="Group 4">
            <a:extLst>
              <a:ext uri="{FF2B5EF4-FFF2-40B4-BE49-F238E27FC236}">
                <a16:creationId xmlns:a16="http://schemas.microsoft.com/office/drawing/2014/main" id="{2CDBC575-570D-F3AE-5641-EFD4BD728BDF}"/>
              </a:ext>
            </a:extLst>
          </p:cNvPr>
          <p:cNvGrpSpPr/>
          <p:nvPr/>
        </p:nvGrpSpPr>
        <p:grpSpPr>
          <a:xfrm>
            <a:off x="193040" y="1823968"/>
            <a:ext cx="5029200" cy="2584109"/>
            <a:chOff x="457200" y="1823968"/>
            <a:chExt cx="5029200" cy="2584109"/>
          </a:xfrm>
        </p:grpSpPr>
        <p:sp>
          <p:nvSpPr>
            <p:cNvPr id="8" name="Shape 5"/>
            <p:cNvSpPr/>
            <p:nvPr/>
          </p:nvSpPr>
          <p:spPr>
            <a:xfrm>
              <a:off x="457200" y="1901952"/>
              <a:ext cx="128016" cy="128016"/>
            </a:xfrm>
            <a:prstGeom prst="ellipse">
              <a:avLst/>
            </a:prstGeom>
            <a:solidFill>
              <a:srgbClr val="0099D6"/>
            </a:solidFill>
            <a:ln w="12700">
              <a:solidFill>
                <a:srgbClr val="0099D6"/>
              </a:solidFill>
              <a:prstDash val="solid"/>
            </a:ln>
          </p:spPr>
          <p:txBody>
            <a:bodyPr/>
            <a:lstStyle/>
            <a:p>
              <a:endParaRPr lang="en-US"/>
            </a:p>
          </p:txBody>
        </p:sp>
        <p:sp>
          <p:nvSpPr>
            <p:cNvPr id="9" name="Text 6"/>
            <p:cNvSpPr/>
            <p:nvPr/>
          </p:nvSpPr>
          <p:spPr>
            <a:xfrm>
              <a:off x="731520" y="3223446"/>
              <a:ext cx="4754880" cy="640080"/>
            </a:xfrm>
            <a:prstGeom prst="rect">
              <a:avLst/>
            </a:prstGeom>
            <a:noFill/>
            <a:ln/>
          </p:spPr>
          <p:txBody>
            <a:bodyPr wrap="square" lIns="91440" tIns="45720" rIns="91440" bIns="45720" rtlCol="0" anchor="t"/>
            <a:lstStyle/>
            <a:p>
              <a:r>
                <a:rPr lang="en-US" sz="1400">
                  <a:solidFill>
                    <a:srgbClr val="1F2D3D"/>
                  </a:solidFill>
                  <a:latin typeface="Calibri"/>
                  <a:ea typeface="Calibri"/>
                  <a:cs typeface="Calibri"/>
                </a:rPr>
                <a:t>You can </a:t>
              </a:r>
              <a:r>
                <a:rPr lang="en-US" sz="1400" b="1">
                  <a:solidFill>
                    <a:srgbClr val="1F2D3D"/>
                  </a:solidFill>
                  <a:latin typeface="Calibri"/>
                  <a:ea typeface="Calibri"/>
                  <a:cs typeface="Calibri"/>
                </a:rPr>
                <a:t>find general information</a:t>
              </a:r>
              <a:r>
                <a:rPr lang="en-US" sz="1400">
                  <a:solidFill>
                    <a:srgbClr val="1F2D3D"/>
                  </a:solidFill>
                  <a:latin typeface="Calibri"/>
                  <a:ea typeface="Calibri"/>
                  <a:cs typeface="Calibri"/>
                </a:rPr>
                <a:t> about the claims </a:t>
              </a:r>
              <a:endParaRPr lang="en-US" sz="1400">
                <a:solidFill>
                  <a:srgbClr val="000000"/>
                </a:solidFill>
                <a:latin typeface="Calibri"/>
                <a:ea typeface="Calibri"/>
                <a:cs typeface="Calibri"/>
              </a:endParaRPr>
            </a:p>
            <a:p>
              <a:r>
                <a:rPr lang="en-US" sz="1400" dirty="0">
                  <a:solidFill>
                    <a:srgbClr val="1F2D3D"/>
                  </a:solidFill>
                  <a:latin typeface="Calibri"/>
                  <a:ea typeface="Calibri"/>
                  <a:cs typeface="Calibri"/>
                </a:rPr>
                <a:t>process here including: FAQs, process overviews, </a:t>
              </a:r>
              <a:endParaRPr lang="en-US" sz="1400" dirty="0">
                <a:solidFill>
                  <a:srgbClr val="000000"/>
                </a:solidFill>
                <a:latin typeface="Calibri"/>
                <a:ea typeface="Calibri"/>
                <a:cs typeface="Calibri"/>
              </a:endParaRPr>
            </a:p>
            <a:p>
              <a:r>
                <a:rPr lang="en-US" sz="1400">
                  <a:solidFill>
                    <a:srgbClr val="1F2D3D"/>
                  </a:solidFill>
                  <a:latin typeface="Calibri"/>
                  <a:ea typeface="Calibri"/>
                  <a:cs typeface="Calibri"/>
                </a:rPr>
                <a:t>and guidance documents.</a:t>
              </a:r>
              <a:endParaRPr lang="en-US"/>
            </a:p>
          </p:txBody>
        </p:sp>
        <p:sp>
          <p:nvSpPr>
            <p:cNvPr id="10" name="Shape 7"/>
            <p:cNvSpPr/>
            <p:nvPr/>
          </p:nvSpPr>
          <p:spPr>
            <a:xfrm>
              <a:off x="457200" y="25877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1" name="Text 8"/>
            <p:cNvSpPr/>
            <p:nvPr/>
          </p:nvSpPr>
          <p:spPr>
            <a:xfrm>
              <a:off x="731520" y="2468880"/>
              <a:ext cx="4754880" cy="640080"/>
            </a:xfrm>
            <a:prstGeom prst="rect">
              <a:avLst/>
            </a:prstGeom>
            <a:noFill/>
            <a:ln/>
          </p:spPr>
          <p:txBody>
            <a:bodyPr wrap="square" lIns="91440" tIns="45720" rIns="91440" bIns="45720" rtlCol="0" anchor="t"/>
            <a:lstStyle/>
            <a:p>
              <a:pPr marL="0" indent="0" algn="l">
                <a:buNone/>
              </a:pPr>
              <a:r>
                <a:rPr lang="en-US" sz="1400" b="1">
                  <a:solidFill>
                    <a:srgbClr val="1F2D3D"/>
                  </a:solidFill>
                  <a:latin typeface="Calibri"/>
                  <a:ea typeface="Calibri"/>
                  <a:cs typeface="Calibri"/>
                </a:rPr>
                <a:t>Select </a:t>
              </a:r>
              <a:r>
                <a:rPr lang="en-US" sz="1400">
                  <a:solidFill>
                    <a:srgbClr val="1F2D3D"/>
                  </a:solidFill>
                  <a:latin typeface="Calibri"/>
                  <a:ea typeface="Calibri"/>
                  <a:cs typeface="Calibri"/>
                </a:rPr>
                <a:t>Helpful Resources from the main menu to</a:t>
              </a:r>
            </a:p>
            <a:p>
              <a:pPr marL="0" indent="0" algn="l">
                <a:buNone/>
              </a:pPr>
              <a:r>
                <a:rPr lang="en-US" sz="1400">
                  <a:solidFill>
                    <a:srgbClr val="1F2D3D"/>
                  </a:solidFill>
                  <a:latin typeface="Calibri" pitchFamily="34" charset="0"/>
                  <a:ea typeface="Calibri" pitchFamily="34" charset="-122"/>
                  <a:cs typeface="Calibri" pitchFamily="34" charset="-120"/>
                </a:rPr>
                <a:t>access.</a:t>
              </a:r>
              <a:endParaRPr lang="en-US" sz="1400"/>
            </a:p>
          </p:txBody>
        </p:sp>
        <p:sp>
          <p:nvSpPr>
            <p:cNvPr id="12" name="Shape 9"/>
            <p:cNvSpPr/>
            <p:nvPr/>
          </p:nvSpPr>
          <p:spPr>
            <a:xfrm>
              <a:off x="457200" y="32735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3" name="Text 10"/>
            <p:cNvSpPr/>
            <p:nvPr/>
          </p:nvSpPr>
          <p:spPr>
            <a:xfrm>
              <a:off x="731520" y="3767997"/>
              <a:ext cx="4754880" cy="640080"/>
            </a:xfrm>
            <a:prstGeom prst="rect">
              <a:avLst/>
            </a:prstGeom>
            <a:noFill/>
            <a:ln/>
          </p:spPr>
          <p:txBody>
            <a:bodyPr wrap="square" lIns="91440" tIns="45720" rIns="91440" bIns="45720" rtlCol="0" anchor="t"/>
            <a:lstStyle/>
            <a:p>
              <a:r>
                <a:rPr lang="en-US" sz="1400">
                  <a:solidFill>
                    <a:srgbClr val="1F2D3D"/>
                  </a:solidFill>
                  <a:latin typeface="Calibri"/>
                  <a:ea typeface="Calibri"/>
                  <a:cs typeface="Calibri"/>
                </a:rPr>
                <a:t> </a:t>
              </a:r>
              <a:endParaRPr lang="en-US">
                <a:latin typeface="Calibri"/>
                <a:ea typeface="Calibri"/>
                <a:cs typeface="Calibri"/>
              </a:endParaRPr>
            </a:p>
          </p:txBody>
        </p:sp>
        <p:sp>
          <p:nvSpPr>
            <p:cNvPr id="15" name="Text 12"/>
            <p:cNvSpPr/>
            <p:nvPr/>
          </p:nvSpPr>
          <p:spPr>
            <a:xfrm>
              <a:off x="731520" y="1823968"/>
              <a:ext cx="4754880" cy="640080"/>
            </a:xfrm>
            <a:prstGeom prst="rect">
              <a:avLst/>
            </a:prstGeom>
            <a:noFill/>
            <a:ln/>
          </p:spPr>
          <p:txBody>
            <a:bodyPr wrap="square" lIns="91440" tIns="45720" rIns="91440" bIns="45720" rtlCol="0" anchor="t"/>
            <a:lstStyle/>
            <a:p>
              <a:r>
                <a:rPr lang="en-US" sz="1400">
                  <a:solidFill>
                    <a:srgbClr val="1F2D3D"/>
                  </a:solidFill>
                  <a:latin typeface="Calibri"/>
                  <a:ea typeface="Calibri"/>
                  <a:cs typeface="Calibri"/>
                </a:rPr>
                <a:t>This section is a </a:t>
              </a:r>
              <a:r>
                <a:rPr lang="en-US" sz="1400" b="1">
                  <a:solidFill>
                    <a:srgbClr val="1F2D3D"/>
                  </a:solidFill>
                  <a:latin typeface="Calibri"/>
                  <a:ea typeface="Calibri"/>
                  <a:cs typeface="Calibri"/>
                </a:rPr>
                <a:t>self-serve learning hub.</a:t>
              </a:r>
              <a:endParaRPr lang="en-US" sz="1400" b="1">
                <a:latin typeface="Calibri"/>
                <a:ea typeface="Calibri"/>
                <a:cs typeface="Calibri"/>
              </a:endParaRPr>
            </a:p>
          </p:txBody>
        </p:sp>
      </p:grpSp>
      <p:sp>
        <p:nvSpPr>
          <p:cNvPr id="16" name="Shape 13"/>
          <p:cNvSpPr/>
          <p:nvPr/>
        </p:nvSpPr>
        <p:spPr>
          <a:xfrm>
            <a:off x="4439920" y="1249680"/>
            <a:ext cx="7670800" cy="4913376"/>
          </a:xfrm>
          <a:prstGeom prst="rect">
            <a:avLst/>
          </a:prstGeom>
          <a:solidFill>
            <a:srgbClr val="F4F7FB"/>
          </a:solidFill>
          <a:ln w="12700">
            <a:solidFill>
              <a:srgbClr val="D6DEE8"/>
            </a:solidFill>
            <a:prstDash val="solid"/>
          </a:ln>
        </p:spPr>
        <p:txBody>
          <a:bodyPr/>
          <a:lstStyle/>
          <a:p>
            <a:endParaRPr lang="en-US"/>
          </a:p>
        </p:txBody>
      </p:sp>
      <p:sp>
        <p:nvSpPr>
          <p:cNvPr id="18" name="Shape 14"/>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19" name="Text 15"/>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ea typeface="+mn-lt"/>
                <a:cs typeface="+mn-lt"/>
              </a:rPr>
              <a:t>RentalGuardian</a:t>
            </a:r>
            <a:r>
              <a:rPr lang="en-US" sz="900" dirty="0">
                <a:solidFill>
                  <a:srgbClr val="5A6B7E"/>
                </a:solidFill>
                <a:ea typeface="+mn-lt"/>
                <a:cs typeface="+mn-lt"/>
              </a:rPr>
              <a:t> New Damage Claims Enhancement</a:t>
            </a:r>
            <a:endParaRPr lang="en-US" sz="900" dirty="0">
              <a:solidFill>
                <a:srgbClr val="5A6B7E"/>
              </a:solidFill>
              <a:ea typeface="Calibri"/>
              <a:cs typeface="Calibri"/>
            </a:endParaRPr>
          </a:p>
        </p:txBody>
      </p:sp>
      <p:sp>
        <p:nvSpPr>
          <p:cNvPr id="20" name="Text 16"/>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20</a:t>
            </a:r>
            <a:endParaRPr lang="en-US" sz="900"/>
          </a:p>
        </p:txBody>
      </p:sp>
      <p:pic>
        <p:nvPicPr>
          <p:cNvPr id="21" name="Picture 20">
            <a:extLst>
              <a:ext uri="{FF2B5EF4-FFF2-40B4-BE49-F238E27FC236}">
                <a16:creationId xmlns:a16="http://schemas.microsoft.com/office/drawing/2014/main" id="{8819618C-FA76-2683-933E-C5D985AC6AB8}"/>
              </a:ext>
            </a:extLst>
          </p:cNvPr>
          <p:cNvPicPr>
            <a:picLocks noChangeAspect="1"/>
          </p:cNvPicPr>
          <p:nvPr/>
        </p:nvPicPr>
        <p:blipFill>
          <a:blip r:embed="rId3"/>
          <a:stretch>
            <a:fillRect/>
          </a:stretch>
        </p:blipFill>
        <p:spPr>
          <a:xfrm>
            <a:off x="4564114" y="1416034"/>
            <a:ext cx="7185926" cy="4592860"/>
          </a:xfrm>
          <a:prstGeom prst="rect">
            <a:avLst/>
          </a:prstGeom>
        </p:spPr>
      </p:pic>
      <p:pic>
        <p:nvPicPr>
          <p:cNvPr id="17" name="Picture 16" descr="/mnt/workspace/working/assets/logo_color.png">
            <a:extLst>
              <a:ext uri="{FF2B5EF4-FFF2-40B4-BE49-F238E27FC236}">
                <a16:creationId xmlns:a16="http://schemas.microsoft.com/office/drawing/2014/main" id="{C2209EB5-878B-2775-71AA-A8378CCE9B9D}"/>
              </a:ext>
            </a:extLst>
          </p:cNvPr>
          <p:cNvPicPr>
            <a:picLocks noChangeAspect="1"/>
          </p:cNvPicPr>
          <p:nvPr/>
        </p:nvPicPr>
        <p:blipFill>
          <a:blip r:embed="rId4"/>
          <a:srcRect t="3158" b="7358"/>
          <a:stretch>
            <a:fillRect/>
          </a:stretch>
        </p:blipFill>
        <p:spPr>
          <a:xfrm>
            <a:off x="10262797" y="51841"/>
            <a:ext cx="1795272" cy="5334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AA3FA-D376-D678-C979-E39F7E0B66F8}"/>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7F152A31-EB4A-0699-12F4-9B1C9BCA4183}"/>
              </a:ext>
            </a:extLst>
          </p:cNvPr>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a:extLst>
              <a:ext uri="{FF2B5EF4-FFF2-40B4-BE49-F238E27FC236}">
                <a16:creationId xmlns:a16="http://schemas.microsoft.com/office/drawing/2014/main" id="{EC5D3C7B-1452-BB54-2D71-A39723156DE6}"/>
              </a:ext>
            </a:extLst>
          </p:cNvPr>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a:extLst>
              <a:ext uri="{FF2B5EF4-FFF2-40B4-BE49-F238E27FC236}">
                <a16:creationId xmlns:a16="http://schemas.microsoft.com/office/drawing/2014/main" id="{7D49AD85-99EE-067D-AF8F-C011AB202D56}"/>
              </a:ext>
            </a:extLst>
          </p:cNvPr>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a:extLst>
              <a:ext uri="{FF2B5EF4-FFF2-40B4-BE49-F238E27FC236}">
                <a16:creationId xmlns:a16="http://schemas.microsoft.com/office/drawing/2014/main" id="{DF4A70EE-6EFB-427F-F1FE-5C7B9870EF3D}"/>
              </a:ext>
            </a:extLst>
          </p:cNvPr>
          <p:cNvSpPr/>
          <p:nvPr/>
        </p:nvSpPr>
        <p:spPr>
          <a:xfrm>
            <a:off x="354841" y="1274928"/>
            <a:ext cx="9905695" cy="640080"/>
          </a:xfrm>
          <a:prstGeom prst="rect">
            <a:avLst/>
          </a:prstGeom>
          <a:noFill/>
          <a:ln/>
        </p:spPr>
        <p:txBody>
          <a:bodyPr wrap="square" lIns="91440" tIns="45720" rIns="91440" bIns="45720" rtlCol="0" anchor="ctr"/>
          <a:lstStyle/>
          <a:p>
            <a:r>
              <a:rPr lang="en-US" sz="3000" b="1">
                <a:solidFill>
                  <a:srgbClr val="23446A"/>
                </a:solidFill>
                <a:ea typeface="+mn-lt"/>
                <a:cs typeface="+mn-lt"/>
              </a:rPr>
              <a:t>Claims Timeline &amp; Payment</a:t>
            </a:r>
            <a:endParaRPr lang="en-US">
              <a:ea typeface="+mn-lt"/>
              <a:cs typeface="+mn-lt"/>
            </a:endParaRPr>
          </a:p>
          <a:p>
            <a:endParaRPr lang="en-US" sz="3000" b="1">
              <a:solidFill>
                <a:srgbClr val="23446A"/>
              </a:solidFill>
              <a:ea typeface="+mn-lt"/>
              <a:cs typeface="+mn-lt"/>
            </a:endParaRPr>
          </a:p>
          <a:p>
            <a:pPr marL="0" indent="0" algn="l">
              <a:buNone/>
            </a:pPr>
            <a:endParaRPr lang="en-US" sz="3000" b="1">
              <a:solidFill>
                <a:srgbClr val="23446A"/>
              </a:solidFill>
              <a:ea typeface="Calibri"/>
              <a:cs typeface="Calibri"/>
            </a:endParaRPr>
          </a:p>
        </p:txBody>
      </p:sp>
      <p:sp>
        <p:nvSpPr>
          <p:cNvPr id="7" name="Shape 4">
            <a:extLst>
              <a:ext uri="{FF2B5EF4-FFF2-40B4-BE49-F238E27FC236}">
                <a16:creationId xmlns:a16="http://schemas.microsoft.com/office/drawing/2014/main" id="{5FBCE0FB-D234-95E3-4FF8-922A8E5F33BE}"/>
              </a:ext>
            </a:extLst>
          </p:cNvPr>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sp>
        <p:nvSpPr>
          <p:cNvPr id="19" name="Text 15">
            <a:extLst>
              <a:ext uri="{FF2B5EF4-FFF2-40B4-BE49-F238E27FC236}">
                <a16:creationId xmlns:a16="http://schemas.microsoft.com/office/drawing/2014/main" id="{8BA926BF-0839-837E-4DA8-C6893FBCC978}"/>
              </a:ext>
            </a:extLst>
          </p:cNvPr>
          <p:cNvSpPr/>
          <p:nvPr/>
        </p:nvSpPr>
        <p:spPr>
          <a:xfrm>
            <a:off x="365760" y="6601968"/>
            <a:ext cx="6400800" cy="256032"/>
          </a:xfrm>
          <a:prstGeom prst="rect">
            <a:avLst/>
          </a:prstGeom>
          <a:noFill/>
          <a:ln/>
        </p:spPr>
        <p:txBody>
          <a:bodyPr wrap="square" lIns="91440" tIns="45720" rIns="91440" bIns="45720" rtlCol="0" anchor="ctr"/>
          <a:lstStyle/>
          <a:p>
            <a:pPr marL="0" indent="0" algn="l">
              <a:buNone/>
            </a:pPr>
            <a:endParaRPr lang="en-US" sz="900" dirty="0">
              <a:solidFill>
                <a:srgbClr val="5A6B7E"/>
              </a:solidFill>
              <a:latin typeface="Calibri"/>
              <a:ea typeface="Calibri"/>
              <a:cs typeface="Calibri"/>
            </a:endParaRPr>
          </a:p>
        </p:txBody>
      </p:sp>
      <p:sp>
        <p:nvSpPr>
          <p:cNvPr id="20" name="Text 16">
            <a:extLst>
              <a:ext uri="{FF2B5EF4-FFF2-40B4-BE49-F238E27FC236}">
                <a16:creationId xmlns:a16="http://schemas.microsoft.com/office/drawing/2014/main" id="{88453D78-233D-1143-31B7-97572B6D0B1D}"/>
              </a:ext>
            </a:extLst>
          </p:cNvPr>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20</a:t>
            </a:r>
            <a:endParaRPr lang="en-US" sz="900"/>
          </a:p>
        </p:txBody>
      </p:sp>
      <p:pic>
        <p:nvPicPr>
          <p:cNvPr id="17" name="Picture 16" descr="/mnt/workspace/working/assets/logo_color.png">
            <a:extLst>
              <a:ext uri="{FF2B5EF4-FFF2-40B4-BE49-F238E27FC236}">
                <a16:creationId xmlns:a16="http://schemas.microsoft.com/office/drawing/2014/main" id="{70391985-B0B5-CDB4-87A5-3E334DCCAE79}"/>
              </a:ext>
            </a:extLst>
          </p:cNvPr>
          <p:cNvPicPr>
            <a:picLocks noChangeAspect="1"/>
          </p:cNvPicPr>
          <p:nvPr/>
        </p:nvPicPr>
        <p:blipFill>
          <a:blip r:embed="rId3"/>
          <a:srcRect t="3158" b="7358"/>
          <a:stretch>
            <a:fillRect/>
          </a:stretch>
        </p:blipFill>
        <p:spPr>
          <a:xfrm>
            <a:off x="10262797" y="51841"/>
            <a:ext cx="1795272" cy="533400"/>
          </a:xfrm>
          <a:prstGeom prst="rect">
            <a:avLst/>
          </a:prstGeom>
        </p:spPr>
      </p:pic>
      <p:sp>
        <p:nvSpPr>
          <p:cNvPr id="8" name="TextBox 7">
            <a:extLst>
              <a:ext uri="{FF2B5EF4-FFF2-40B4-BE49-F238E27FC236}">
                <a16:creationId xmlns:a16="http://schemas.microsoft.com/office/drawing/2014/main" id="{C0F6A7DF-A63D-DE48-ECD3-579A6E646576}"/>
              </a:ext>
            </a:extLst>
          </p:cNvPr>
          <p:cNvSpPr txBox="1"/>
          <p:nvPr/>
        </p:nvSpPr>
        <p:spPr>
          <a:xfrm>
            <a:off x="388983" y="1715587"/>
            <a:ext cx="9834879" cy="57708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100" dirty="0">
              <a:latin typeface="Calibri"/>
              <a:ea typeface="Calibri"/>
              <a:cs typeface="Calibri"/>
            </a:endParaRPr>
          </a:p>
          <a:p>
            <a:r>
              <a:rPr lang="en-US" sz="1400">
                <a:latin typeface="Calibri"/>
                <a:ea typeface="Calibri"/>
                <a:cs typeface="Calibri"/>
              </a:rPr>
              <a:t>Claims are typically payable within </a:t>
            </a:r>
            <a:r>
              <a:rPr lang="en-US" sz="1400" b="1">
                <a:latin typeface="Calibri"/>
                <a:ea typeface="Calibri"/>
                <a:cs typeface="Calibri"/>
              </a:rPr>
              <a:t>30 days</a:t>
            </a:r>
            <a:r>
              <a:rPr lang="en-US" sz="1400">
                <a:latin typeface="Calibri"/>
                <a:ea typeface="Calibri"/>
                <a:cs typeface="Calibri"/>
              </a:rPr>
              <a:t> after a decision is finalized, based on:</a:t>
            </a:r>
            <a:endParaRPr lang="en-US" sz="1400" dirty="0">
              <a:latin typeface="Calibri"/>
              <a:ea typeface="Calibri"/>
              <a:cs typeface="Calibri"/>
            </a:endParaRPr>
          </a:p>
          <a:p>
            <a:pPr marL="342900" indent="-285750">
              <a:buAutoNum type="arabicPeriod"/>
            </a:pPr>
            <a:r>
              <a:rPr lang="en-US" sz="1400">
                <a:latin typeface="Calibri"/>
                <a:ea typeface="Calibri"/>
                <a:cs typeface="Calibri"/>
              </a:rPr>
              <a:t>Coverage terms &amp; conditions</a:t>
            </a:r>
            <a:endParaRPr lang="en-US" sz="1400" dirty="0">
              <a:latin typeface="Calibri"/>
              <a:ea typeface="Calibri"/>
              <a:cs typeface="Calibri"/>
            </a:endParaRPr>
          </a:p>
          <a:p>
            <a:pPr marL="342900" indent="-285750">
              <a:buAutoNum type="arabicPeriod"/>
            </a:pPr>
            <a:r>
              <a:rPr lang="en-US" sz="1400">
                <a:latin typeface="Calibri"/>
                <a:ea typeface="Calibri"/>
                <a:cs typeface="Calibri"/>
              </a:rPr>
              <a:t>Final judgment</a:t>
            </a:r>
            <a:endParaRPr lang="en-US" sz="1400" dirty="0">
              <a:latin typeface="Calibri"/>
              <a:ea typeface="Calibri"/>
              <a:cs typeface="Calibri"/>
            </a:endParaRPr>
          </a:p>
          <a:p>
            <a:pPr marL="342900" indent="-285750">
              <a:buAutoNum type="arabicPeriod"/>
            </a:pPr>
            <a:r>
              <a:rPr lang="en-US" sz="1400">
                <a:latin typeface="Calibri"/>
                <a:ea typeface="Calibri"/>
                <a:cs typeface="Calibri"/>
              </a:rPr>
              <a:t>Supplied documents</a:t>
            </a:r>
            <a:endParaRPr lang="en-US"/>
          </a:p>
          <a:p>
            <a:endParaRPr lang="en-US" sz="1100" dirty="0">
              <a:latin typeface="Calibri"/>
              <a:ea typeface="Calibri"/>
              <a:cs typeface="Calibri"/>
            </a:endParaRPr>
          </a:p>
          <a:p>
            <a:endParaRPr lang="en-US" sz="1100" dirty="0">
              <a:latin typeface="Calibri"/>
              <a:ea typeface="Calibri"/>
              <a:cs typeface="Calibri"/>
            </a:endParaRPr>
          </a:p>
          <a:p>
            <a:r>
              <a:rPr lang="en-US" b="1">
                <a:solidFill>
                  <a:srgbClr val="274368"/>
                </a:solidFill>
                <a:latin typeface="Calibri"/>
                <a:ea typeface="Calibri"/>
                <a:cs typeface="Calibri"/>
              </a:rPr>
              <a:t>Payment Method</a:t>
            </a:r>
            <a:endParaRPr lang="en-US"/>
          </a:p>
          <a:p>
            <a:endParaRPr lang="en-US" sz="1100" dirty="0">
              <a:latin typeface="Calibri"/>
              <a:ea typeface="Calibri"/>
              <a:cs typeface="Calibri"/>
            </a:endParaRPr>
          </a:p>
          <a:p>
            <a:r>
              <a:rPr lang="en-US" sz="1400" dirty="0">
                <a:latin typeface="Calibri"/>
                <a:ea typeface="Calibri"/>
                <a:cs typeface="Calibri"/>
              </a:rPr>
              <a:t>To select your preferred payment method, please </a:t>
            </a:r>
            <a:r>
              <a:rPr lang="en-US" sz="1400" b="1" dirty="0">
                <a:latin typeface="Calibri"/>
                <a:ea typeface="Calibri"/>
                <a:cs typeface="Calibri"/>
              </a:rPr>
              <a:t>log in to</a:t>
            </a:r>
            <a:r>
              <a:rPr lang="en-US" sz="1400" dirty="0">
                <a:latin typeface="Calibri"/>
                <a:ea typeface="Calibri"/>
                <a:cs typeface="Calibri"/>
              </a:rPr>
              <a:t> the </a:t>
            </a:r>
            <a:r>
              <a:rPr lang="en-US" sz="1400" dirty="0" err="1">
                <a:latin typeface="Calibri"/>
                <a:ea typeface="Calibri"/>
                <a:cs typeface="Calibri"/>
              </a:rPr>
              <a:t>mySedgwick</a:t>
            </a:r>
            <a:r>
              <a:rPr lang="en-US" sz="1400" dirty="0">
                <a:latin typeface="Calibri"/>
                <a:ea typeface="Calibri"/>
                <a:cs typeface="Calibri"/>
              </a:rPr>
              <a:t> portal.</a:t>
            </a:r>
          </a:p>
          <a:p>
            <a:pPr marL="285750" indent="-285750">
              <a:buFont typeface="Arial"/>
              <a:buChar char="•"/>
            </a:pPr>
            <a:r>
              <a:rPr lang="en-US" sz="1400" b="1">
                <a:latin typeface="Calibri"/>
                <a:ea typeface="Calibri"/>
                <a:cs typeface="Calibri"/>
              </a:rPr>
              <a:t>Navigate </a:t>
            </a:r>
            <a:r>
              <a:rPr lang="en-US" sz="1400">
                <a:latin typeface="Calibri"/>
                <a:ea typeface="Calibri"/>
                <a:cs typeface="Calibri"/>
              </a:rPr>
              <a:t>to Direct Deposit Enrollment.</a:t>
            </a:r>
            <a:endParaRPr lang="en-US" sz="1400" dirty="0">
              <a:latin typeface="Calibri"/>
              <a:ea typeface="Calibri"/>
              <a:cs typeface="Calibri"/>
            </a:endParaRPr>
          </a:p>
          <a:p>
            <a:pPr marL="285750" indent="-285750">
              <a:buFont typeface="Arial"/>
              <a:buChar char="•"/>
            </a:pPr>
            <a:r>
              <a:rPr lang="en-US" sz="1400" b="1">
                <a:latin typeface="Calibri"/>
                <a:ea typeface="Calibri"/>
                <a:cs typeface="Calibri"/>
              </a:rPr>
              <a:t>Choose </a:t>
            </a:r>
            <a:r>
              <a:rPr lang="en-US" sz="1400">
                <a:latin typeface="Calibri"/>
                <a:ea typeface="Calibri"/>
                <a:cs typeface="Calibri"/>
              </a:rPr>
              <a:t>how you would like to receive your payment: </a:t>
            </a:r>
            <a:endParaRPr lang="en-US" sz="1400" dirty="0">
              <a:latin typeface="Calibri"/>
              <a:ea typeface="Calibri"/>
              <a:cs typeface="Calibri"/>
            </a:endParaRPr>
          </a:p>
          <a:p>
            <a:pPr marL="742950" lvl="1" indent="-285750">
              <a:buFont typeface="Arial"/>
              <a:buChar char="•"/>
            </a:pPr>
            <a:r>
              <a:rPr lang="en-US" sz="1400">
                <a:latin typeface="Calibri"/>
                <a:ea typeface="Calibri"/>
                <a:cs typeface="Calibri"/>
              </a:rPr>
              <a:t>Electronic Payment (Direct Deposit)</a:t>
            </a:r>
            <a:endParaRPr lang="en-US" sz="1400" dirty="0">
              <a:latin typeface="Calibri"/>
              <a:ea typeface="Calibri"/>
              <a:cs typeface="Calibri"/>
            </a:endParaRPr>
          </a:p>
          <a:p>
            <a:pPr marL="742950" lvl="1" indent="-285750">
              <a:buFont typeface="Arial"/>
              <a:buChar char="•"/>
            </a:pPr>
            <a:r>
              <a:rPr lang="en-US" sz="1400">
                <a:latin typeface="Calibri"/>
                <a:ea typeface="Calibri"/>
                <a:cs typeface="Calibri"/>
              </a:rPr>
              <a:t>Mail</a:t>
            </a:r>
            <a:endParaRPr lang="en-US" sz="1400" dirty="0">
              <a:latin typeface="Calibri"/>
              <a:ea typeface="Calibri"/>
              <a:cs typeface="Calibri"/>
            </a:endParaRPr>
          </a:p>
          <a:p>
            <a:r>
              <a:rPr lang="en-US" sz="1400" b="1" i="1">
                <a:solidFill>
                  <a:srgbClr val="0099D6"/>
                </a:solidFill>
                <a:latin typeface="Calibri"/>
                <a:ea typeface="Calibri"/>
                <a:cs typeface="Calibri"/>
              </a:rPr>
              <a:t>Please note</a:t>
            </a:r>
            <a:r>
              <a:rPr lang="en-US" sz="1400">
                <a:solidFill>
                  <a:srgbClr val="1F2D3D"/>
                </a:solidFill>
                <a:latin typeface="Calibri"/>
                <a:ea typeface="Calibri"/>
                <a:cs typeface="Calibri"/>
              </a:rPr>
              <a:t>: </a:t>
            </a:r>
            <a:endParaRPr lang="en-US" sz="1400" dirty="0">
              <a:latin typeface="Calibri"/>
              <a:ea typeface="Calibri"/>
              <a:cs typeface="Calibri"/>
            </a:endParaRPr>
          </a:p>
          <a:p>
            <a:pPr lvl="1"/>
            <a:r>
              <a:rPr lang="en-US" sz="1400">
                <a:latin typeface="Calibri"/>
                <a:ea typeface="Calibri"/>
                <a:cs typeface="Calibri"/>
              </a:rPr>
              <a:t>Payment by Mail is the default option if no payment preference is selected.</a:t>
            </a:r>
            <a:endParaRPr lang="en-US" sz="1400" dirty="0">
              <a:ea typeface="Calibri"/>
              <a:cs typeface="Calibri"/>
            </a:endParaRPr>
          </a:p>
          <a:p>
            <a:pPr lvl="1"/>
            <a:endParaRPr lang="en-US" sz="1400" b="1" dirty="0">
              <a:latin typeface="Calibri"/>
              <a:ea typeface="Calibri"/>
              <a:cs typeface="Calibri"/>
            </a:endParaRPr>
          </a:p>
          <a:p>
            <a:r>
              <a:rPr lang="en-US" sz="1400" b="1">
                <a:latin typeface="Calibri"/>
                <a:ea typeface="Calibri"/>
                <a:cs typeface="Calibri"/>
              </a:rPr>
              <a:t>To enroll in direct deposit:</a:t>
            </a:r>
            <a:endParaRPr lang="en-US" sz="1400" b="1" dirty="0">
              <a:latin typeface="Calibri"/>
              <a:ea typeface="Calibri"/>
              <a:cs typeface="Calibri"/>
            </a:endParaRPr>
          </a:p>
          <a:p>
            <a:pPr marL="285750" indent="-285750">
              <a:buFont typeface="Arial"/>
              <a:buChar char="•"/>
            </a:pPr>
            <a:r>
              <a:rPr lang="en-US" sz="1400" b="1">
                <a:latin typeface="Calibri"/>
                <a:ea typeface="Calibri"/>
                <a:cs typeface="Calibri"/>
              </a:rPr>
              <a:t>Provide </a:t>
            </a:r>
            <a:r>
              <a:rPr lang="en-US" sz="1400">
                <a:latin typeface="Calibri"/>
                <a:ea typeface="Calibri"/>
                <a:cs typeface="Calibri"/>
              </a:rPr>
              <a:t>your bank routing number and account number. (A link is provided to help locate your routing number if needed).</a:t>
            </a:r>
            <a:endParaRPr lang="en-US" sz="1400" dirty="0">
              <a:latin typeface="Calibri"/>
              <a:ea typeface="Calibri"/>
              <a:cs typeface="Calibri"/>
            </a:endParaRPr>
          </a:p>
          <a:p>
            <a:pPr marL="285750" indent="-285750">
              <a:buFont typeface="Arial"/>
              <a:buChar char="•"/>
            </a:pPr>
            <a:r>
              <a:rPr lang="en-US" sz="1400" b="1">
                <a:latin typeface="Calibri"/>
                <a:ea typeface="Calibri"/>
                <a:cs typeface="Calibri"/>
              </a:rPr>
              <a:t>Authorize</a:t>
            </a:r>
            <a:r>
              <a:rPr lang="en-US" sz="1400" b="1" dirty="0">
                <a:latin typeface="Calibri"/>
                <a:ea typeface="Calibri"/>
                <a:cs typeface="Calibri"/>
              </a:rPr>
              <a:t> </a:t>
            </a:r>
            <a:r>
              <a:rPr lang="en-US" sz="1400" dirty="0">
                <a:latin typeface="Calibri"/>
                <a:ea typeface="Calibri"/>
                <a:cs typeface="Calibri"/>
              </a:rPr>
              <a:t>your enrollment and </a:t>
            </a:r>
            <a:r>
              <a:rPr lang="en-US" sz="1400" b="1" dirty="0">
                <a:latin typeface="Calibri"/>
                <a:ea typeface="Calibri"/>
                <a:cs typeface="Calibri"/>
              </a:rPr>
              <a:t>click submit</a:t>
            </a:r>
            <a:r>
              <a:rPr lang="en-US" sz="1400" dirty="0">
                <a:latin typeface="Calibri"/>
                <a:ea typeface="Calibri"/>
                <a:cs typeface="Calibri"/>
              </a:rPr>
              <a:t> to complete the enrollment.</a:t>
            </a:r>
          </a:p>
          <a:p>
            <a:pPr marL="285750" indent="-285750">
              <a:buFont typeface="Arial"/>
              <a:buChar char="•"/>
            </a:pPr>
            <a:r>
              <a:rPr lang="en-US" sz="1400">
                <a:latin typeface="Calibri"/>
                <a:ea typeface="Calibri"/>
                <a:cs typeface="Calibri"/>
              </a:rPr>
              <a:t>The request is processed within 7–10 business days.</a:t>
            </a:r>
            <a:br>
              <a:rPr lang="en-US" dirty="0">
                <a:ea typeface="Calibri"/>
                <a:cs typeface="Calibri"/>
              </a:rPr>
            </a:br>
            <a:endParaRPr lang="en-US">
              <a:ea typeface="Calibri" panose="020F0502020204030204"/>
              <a:cs typeface="Calibri" panose="020F0502020204030204"/>
            </a:endParaRPr>
          </a:p>
          <a:p>
            <a:pPr lvl="1"/>
            <a:br>
              <a:rPr lang="en-US" dirty="0"/>
            </a:br>
            <a:endParaRPr lang="en-US">
              <a:ea typeface="Calibri"/>
              <a:cs typeface="Calibri"/>
            </a:endParaRPr>
          </a:p>
          <a:p>
            <a:endParaRPr lang="en-US" dirty="0">
              <a:ea typeface="Calibri"/>
              <a:cs typeface="Calibri"/>
            </a:endParaRPr>
          </a:p>
        </p:txBody>
      </p:sp>
      <p:sp>
        <p:nvSpPr>
          <p:cNvPr id="11" name="Shape 14">
            <a:extLst>
              <a:ext uri="{FF2B5EF4-FFF2-40B4-BE49-F238E27FC236}">
                <a16:creationId xmlns:a16="http://schemas.microsoft.com/office/drawing/2014/main" id="{BE5F30C9-44AC-5586-F7E6-1341199F3C28}"/>
              </a:ext>
            </a:extLst>
          </p:cNvPr>
          <p:cNvSpPr/>
          <p:nvPr/>
        </p:nvSpPr>
        <p:spPr>
          <a:xfrm>
            <a:off x="0" y="6582677"/>
            <a:ext cx="12191695" cy="256032"/>
          </a:xfrm>
          <a:prstGeom prst="rect">
            <a:avLst/>
          </a:prstGeom>
          <a:solidFill>
            <a:srgbClr val="F4F7FB"/>
          </a:solidFill>
          <a:ln w="12700">
            <a:solidFill>
              <a:srgbClr val="F4F7FB"/>
            </a:solidFill>
            <a:prstDash val="solid"/>
          </a:ln>
        </p:spPr>
        <p:txBody>
          <a:bodyPr/>
          <a:lstStyle/>
          <a:p>
            <a:endParaRPr lang="en-US"/>
          </a:p>
        </p:txBody>
      </p:sp>
      <p:sp>
        <p:nvSpPr>
          <p:cNvPr id="13" name="Text 15">
            <a:extLst>
              <a:ext uri="{FF2B5EF4-FFF2-40B4-BE49-F238E27FC236}">
                <a16:creationId xmlns:a16="http://schemas.microsoft.com/office/drawing/2014/main" id="{6DC4F511-E4DB-6FD8-1D21-8B74302E9975}"/>
              </a:ext>
            </a:extLst>
          </p:cNvPr>
          <p:cNvSpPr/>
          <p:nvPr/>
        </p:nvSpPr>
        <p:spPr>
          <a:xfrm>
            <a:off x="460287" y="6600039"/>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ea typeface="+mn-lt"/>
                <a:cs typeface="+mn-lt"/>
              </a:rPr>
              <a:t>RentalGuardian</a:t>
            </a:r>
            <a:r>
              <a:rPr lang="en-US" sz="900" dirty="0">
                <a:solidFill>
                  <a:srgbClr val="5A6B7E"/>
                </a:solidFill>
                <a:ea typeface="+mn-lt"/>
                <a:cs typeface="+mn-lt"/>
              </a:rPr>
              <a:t> New Damage Claims Enhancement</a:t>
            </a:r>
            <a:endParaRPr lang="en-US" sz="900" dirty="0">
              <a:solidFill>
                <a:srgbClr val="5A6B7E"/>
              </a:solidFill>
              <a:ea typeface="Calibri"/>
              <a:cs typeface="Calibri"/>
            </a:endParaRPr>
          </a:p>
        </p:txBody>
      </p:sp>
    </p:spTree>
    <p:extLst>
      <p:ext uri="{BB962C8B-B14F-4D97-AF65-F5344CB8AC3E}">
        <p14:creationId xmlns:p14="http://schemas.microsoft.com/office/powerpoint/2010/main" val="523612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1">
    <p:bg>
      <p:bgPr>
        <a:solidFill>
          <a:srgbClr val="23446A"/>
        </a:solidFill>
        <a:effectLst/>
      </p:bgPr>
    </p:bg>
    <p:spTree>
      <p:nvGrpSpPr>
        <p:cNvPr id="1" name=""/>
        <p:cNvGrpSpPr/>
        <p:nvPr/>
      </p:nvGrpSpPr>
      <p:grpSpPr>
        <a:xfrm>
          <a:off x="0" y="0"/>
          <a:ext cx="0" cy="0"/>
          <a:chOff x="0" y="0"/>
          <a:chExt cx="0" cy="0"/>
        </a:xfrm>
      </p:grpSpPr>
      <p:sp>
        <p:nvSpPr>
          <p:cNvPr id="2" name="Shape 0"/>
          <p:cNvSpPr/>
          <p:nvPr/>
        </p:nvSpPr>
        <p:spPr>
          <a:xfrm>
            <a:off x="8076895" y="0"/>
            <a:ext cx="4114800" cy="6858000"/>
          </a:xfrm>
          <a:prstGeom prst="rect">
            <a:avLst/>
          </a:prstGeom>
          <a:solidFill>
            <a:srgbClr val="1A3658"/>
          </a:solidFill>
          <a:ln w="12700">
            <a:solidFill>
              <a:srgbClr val="1A3658"/>
            </a:solidFill>
            <a:prstDash val="solid"/>
          </a:ln>
        </p:spPr>
        <p:txBody>
          <a:bodyPr/>
          <a:lstStyle/>
          <a:p>
            <a:endParaRPr lang="en-US"/>
          </a:p>
        </p:txBody>
      </p:sp>
      <p:sp>
        <p:nvSpPr>
          <p:cNvPr id="3" name="Shape 1"/>
          <p:cNvSpPr/>
          <p:nvPr/>
        </p:nvSpPr>
        <p:spPr>
          <a:xfrm>
            <a:off x="0" y="0"/>
            <a:ext cx="12191695" cy="73152"/>
          </a:xfrm>
          <a:prstGeom prst="rect">
            <a:avLst/>
          </a:prstGeom>
          <a:solidFill>
            <a:srgbClr val="0099D6"/>
          </a:solidFill>
          <a:ln w="12700">
            <a:solidFill>
              <a:srgbClr val="0099D6"/>
            </a:solidFill>
            <a:prstDash val="solid"/>
          </a:ln>
        </p:spPr>
        <p:txBody>
          <a:bodyPr/>
          <a:lstStyle/>
          <a:p>
            <a:endParaRPr lang="en-US"/>
          </a:p>
        </p:txBody>
      </p:sp>
      <p:pic>
        <p:nvPicPr>
          <p:cNvPr id="4" name="Image 0" descr="/mnt/workspace/working/assets/logo_white.png"/>
          <p:cNvPicPr>
            <a:picLocks noChangeAspect="1"/>
          </p:cNvPicPr>
          <p:nvPr/>
        </p:nvPicPr>
        <p:blipFill>
          <a:blip r:embed="rId3"/>
          <a:stretch>
            <a:fillRect/>
          </a:stretch>
        </p:blipFill>
        <p:spPr>
          <a:xfrm>
            <a:off x="9448495" y="457200"/>
            <a:ext cx="2286000" cy="758952"/>
          </a:xfrm>
          <a:prstGeom prst="rect">
            <a:avLst/>
          </a:prstGeom>
        </p:spPr>
      </p:pic>
      <p:sp>
        <p:nvSpPr>
          <p:cNvPr id="5" name="Text 2"/>
          <p:cNvSpPr/>
          <p:nvPr/>
        </p:nvSpPr>
        <p:spPr>
          <a:xfrm>
            <a:off x="640080" y="822960"/>
            <a:ext cx="7315200" cy="457200"/>
          </a:xfrm>
          <a:prstGeom prst="rect">
            <a:avLst/>
          </a:prstGeom>
          <a:noFill/>
          <a:ln/>
        </p:spPr>
        <p:txBody>
          <a:bodyPr wrap="square" rtlCol="0" anchor="ctr"/>
          <a:lstStyle/>
          <a:p>
            <a:pPr marL="0" indent="0" algn="l">
              <a:buNone/>
            </a:pPr>
            <a:r>
              <a:rPr lang="en-US" sz="1400" b="1" kern="0" spc="800">
                <a:solidFill>
                  <a:srgbClr val="0099D6"/>
                </a:solidFill>
                <a:latin typeface="Calibri" pitchFamily="34" charset="0"/>
                <a:ea typeface="Calibri" pitchFamily="34" charset="-122"/>
                <a:cs typeface="Calibri" pitchFamily="34" charset="-120"/>
              </a:rPr>
              <a:t>THANK YOU</a:t>
            </a:r>
            <a:endParaRPr lang="en-US" sz="1400"/>
          </a:p>
        </p:txBody>
      </p:sp>
      <p:sp>
        <p:nvSpPr>
          <p:cNvPr id="6" name="Text 3"/>
          <p:cNvSpPr/>
          <p:nvPr/>
        </p:nvSpPr>
        <p:spPr>
          <a:xfrm>
            <a:off x="640080" y="1280160"/>
            <a:ext cx="8229600" cy="914400"/>
          </a:xfrm>
          <a:prstGeom prst="rect">
            <a:avLst/>
          </a:prstGeom>
          <a:noFill/>
          <a:ln/>
        </p:spPr>
        <p:txBody>
          <a:bodyPr wrap="square" rtlCol="0" anchor="ctr"/>
          <a:lstStyle/>
          <a:p>
            <a:pPr marL="0" indent="0" algn="l">
              <a:buNone/>
            </a:pPr>
            <a:r>
              <a:rPr lang="en-US" sz="4000" b="1">
                <a:solidFill>
                  <a:srgbClr val="FFFFFF"/>
                </a:solidFill>
                <a:latin typeface="Calibri" pitchFamily="34" charset="0"/>
                <a:ea typeface="Calibri" pitchFamily="34" charset="-122"/>
                <a:cs typeface="Calibri" pitchFamily="34" charset="-120"/>
              </a:rPr>
              <a:t>Questions? We're here to help.</a:t>
            </a:r>
            <a:endParaRPr lang="en-US" sz="4000"/>
          </a:p>
        </p:txBody>
      </p:sp>
      <p:sp>
        <p:nvSpPr>
          <p:cNvPr id="7" name="Shape 4"/>
          <p:cNvSpPr/>
          <p:nvPr/>
        </p:nvSpPr>
        <p:spPr>
          <a:xfrm>
            <a:off x="640080" y="2286000"/>
            <a:ext cx="1371600" cy="73152"/>
          </a:xfrm>
          <a:prstGeom prst="rect">
            <a:avLst/>
          </a:prstGeom>
          <a:solidFill>
            <a:srgbClr val="0099D6"/>
          </a:solidFill>
          <a:ln w="12700">
            <a:solidFill>
              <a:srgbClr val="0099D6"/>
            </a:solidFill>
            <a:prstDash val="solid"/>
          </a:ln>
        </p:spPr>
        <p:txBody>
          <a:bodyPr/>
          <a:lstStyle/>
          <a:p>
            <a:endParaRPr lang="en-US"/>
          </a:p>
        </p:txBody>
      </p:sp>
      <p:sp>
        <p:nvSpPr>
          <p:cNvPr id="8" name="Text 5"/>
          <p:cNvSpPr/>
          <p:nvPr/>
        </p:nvSpPr>
        <p:spPr>
          <a:xfrm>
            <a:off x="640080" y="2606040"/>
            <a:ext cx="6400800" cy="2286000"/>
          </a:xfrm>
          <a:prstGeom prst="rect">
            <a:avLst/>
          </a:prstGeom>
          <a:noFill/>
          <a:ln/>
        </p:spPr>
        <p:txBody>
          <a:bodyPr wrap="square" rtlCol="0" anchor="t"/>
          <a:lstStyle/>
          <a:p>
            <a:pPr marL="0" indent="0" algn="l">
              <a:buNone/>
            </a:pPr>
            <a:r>
              <a:rPr lang="en-US" sz="1200" b="1" kern="0" spc="400">
                <a:solidFill>
                  <a:srgbClr val="0099D6"/>
                </a:solidFill>
                <a:latin typeface="Calibri" pitchFamily="34" charset="0"/>
                <a:ea typeface="Calibri" pitchFamily="34" charset="-122"/>
                <a:cs typeface="Calibri" pitchFamily="34" charset="-120"/>
              </a:rPr>
              <a:t>Phone
</a:t>
            </a:r>
            <a:r>
              <a:rPr lang="en-US" sz="2000" b="1">
                <a:solidFill>
                  <a:srgbClr val="FFFFFF"/>
                </a:solidFill>
                <a:latin typeface="Calibri" pitchFamily="34" charset="0"/>
                <a:ea typeface="Calibri" pitchFamily="34" charset="-122"/>
                <a:cs typeface="Calibri" pitchFamily="34" charset="-120"/>
              </a:rPr>
              <a:t>1 (888) 885-5550
</a:t>
            </a:r>
            <a:r>
              <a:rPr lang="en-US" sz="1200" b="1" kern="0" spc="400">
                <a:solidFill>
                  <a:srgbClr val="0099D6"/>
                </a:solidFill>
                <a:latin typeface="Calibri" pitchFamily="34" charset="0"/>
                <a:ea typeface="Calibri" pitchFamily="34" charset="-122"/>
                <a:cs typeface="Calibri" pitchFamily="34" charset="-120"/>
              </a:rPr>
              <a:t>Email
</a:t>
            </a:r>
            <a:r>
              <a:rPr lang="en-US" sz="1600">
                <a:solidFill>
                  <a:srgbClr val="FFFFFF"/>
                </a:solidFill>
                <a:latin typeface="Calibri" pitchFamily="34" charset="0"/>
                <a:ea typeface="Calibri" pitchFamily="34" charset="-122"/>
                <a:cs typeface="Calibri" pitchFamily="34" charset="-120"/>
              </a:rPr>
              <a:t>Sales@rentalguardian.com
Support@rentalguardian.com</a:t>
            </a:r>
            <a:endParaRPr lang="en-US" sz="1200"/>
          </a:p>
        </p:txBody>
      </p:sp>
      <p:sp>
        <p:nvSpPr>
          <p:cNvPr id="9" name="Shape 6"/>
          <p:cNvSpPr/>
          <p:nvPr/>
        </p:nvSpPr>
        <p:spPr>
          <a:xfrm>
            <a:off x="640080" y="5074920"/>
            <a:ext cx="10881360" cy="36576"/>
          </a:xfrm>
          <a:prstGeom prst="rect">
            <a:avLst/>
          </a:prstGeom>
          <a:solidFill>
            <a:srgbClr val="0099D6"/>
          </a:solidFill>
          <a:ln w="12700">
            <a:solidFill>
              <a:srgbClr val="0099D6"/>
            </a:solidFill>
            <a:prstDash val="solid"/>
          </a:ln>
        </p:spPr>
        <p:txBody>
          <a:bodyPr/>
          <a:lstStyle/>
          <a:p>
            <a:endParaRPr lang="en-US"/>
          </a:p>
        </p:txBody>
      </p:sp>
      <p:sp>
        <p:nvSpPr>
          <p:cNvPr id="10" name="TextBox 9">
            <a:extLst>
              <a:ext uri="{FF2B5EF4-FFF2-40B4-BE49-F238E27FC236}">
                <a16:creationId xmlns:a16="http://schemas.microsoft.com/office/drawing/2014/main" id="{E4E7647F-FE6F-82B7-8896-70B714B8ADBA}"/>
              </a:ext>
            </a:extLst>
          </p:cNvPr>
          <p:cNvSpPr txBox="1"/>
          <p:nvPr/>
        </p:nvSpPr>
        <p:spPr>
          <a:xfrm>
            <a:off x="573314" y="5243286"/>
            <a:ext cx="11016342"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chemeClr val="bg1"/>
                </a:solidFill>
              </a:rPr>
              <a:t>RentalGuardian.com is an online service/support distribution platform, and is not a licensed insurance agency, nor does it represent or sell insurance. This presentation is not intended to be an offer to solicit or sell RentalGuardian.com Recommended Platform Provider insurance programs in any jurisdiction where a RentalGuardian.com Recommended Platform Provider or their Underwriter(s) are not authorized or where such action would be unlawful. Only licensed insurance agents are qualified to evaluate the adequacy of your coverage or provide detailed explanation of coverage provisions, terms, and conditions. Products are offered by </a:t>
            </a:r>
            <a:r>
              <a:rPr lang="en-US" sz="1000" dirty="0" err="1">
                <a:solidFill>
                  <a:schemeClr val="bg1"/>
                </a:solidFill>
              </a:rPr>
              <a:t>InsureStays</a:t>
            </a:r>
            <a:r>
              <a:rPr lang="en-US" sz="1000" dirty="0">
                <a:solidFill>
                  <a:schemeClr val="bg1"/>
                </a:solidFill>
              </a:rPr>
              <a:t> (dba of Sandhills Insurance Group), via the RentalGuardian.com software distribution platform. PN 16269113, California License No.: 0M14453, Texas License No.: 2194106 &amp; 2205876.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23446A"/>
        </a:solidFill>
        <a:effectLst/>
      </p:bgPr>
    </p:bg>
    <p:spTree>
      <p:nvGrpSpPr>
        <p:cNvPr id="1" name=""/>
        <p:cNvGrpSpPr/>
        <p:nvPr/>
      </p:nvGrpSpPr>
      <p:grpSpPr>
        <a:xfrm>
          <a:off x="0" y="0"/>
          <a:ext cx="0" cy="0"/>
          <a:chOff x="0" y="0"/>
          <a:chExt cx="0" cy="0"/>
        </a:xfrm>
      </p:grpSpPr>
      <p:sp>
        <p:nvSpPr>
          <p:cNvPr id="2" name="Shape 0"/>
          <p:cNvSpPr/>
          <p:nvPr/>
        </p:nvSpPr>
        <p:spPr>
          <a:xfrm>
            <a:off x="8534095" y="0"/>
            <a:ext cx="3657600" cy="6858000"/>
          </a:xfrm>
          <a:prstGeom prst="rect">
            <a:avLst/>
          </a:prstGeom>
          <a:solidFill>
            <a:srgbClr val="1A3658"/>
          </a:solidFill>
          <a:ln w="12700">
            <a:solidFill>
              <a:srgbClr val="1A3658"/>
            </a:solidFill>
            <a:prstDash val="solid"/>
          </a:ln>
        </p:spPr>
        <p:txBody>
          <a:bodyPr/>
          <a:lstStyle/>
          <a:p>
            <a:endParaRPr lang="en-US"/>
          </a:p>
        </p:txBody>
      </p:sp>
      <p:sp>
        <p:nvSpPr>
          <p:cNvPr id="4" name="Text 1"/>
          <p:cNvSpPr/>
          <p:nvPr/>
        </p:nvSpPr>
        <p:spPr>
          <a:xfrm>
            <a:off x="731520" y="2286000"/>
            <a:ext cx="7315200" cy="365760"/>
          </a:xfrm>
          <a:prstGeom prst="rect">
            <a:avLst/>
          </a:prstGeom>
          <a:noFill/>
          <a:ln/>
        </p:spPr>
        <p:txBody>
          <a:bodyPr wrap="square" rtlCol="0" anchor="ctr"/>
          <a:lstStyle/>
          <a:p>
            <a:pPr marL="0" indent="0" algn="l">
              <a:buNone/>
            </a:pPr>
            <a:r>
              <a:rPr lang="en-US" sz="1400" b="1" kern="0" spc="600">
                <a:solidFill>
                  <a:srgbClr val="0099D6"/>
                </a:solidFill>
                <a:latin typeface="Calibri" pitchFamily="34" charset="0"/>
                <a:ea typeface="Calibri" pitchFamily="34" charset="-122"/>
                <a:cs typeface="Calibri" pitchFamily="34" charset="-120"/>
              </a:rPr>
              <a:t>SECTION 01</a:t>
            </a:r>
            <a:endParaRPr lang="en-US" sz="1400"/>
          </a:p>
        </p:txBody>
      </p:sp>
      <p:sp>
        <p:nvSpPr>
          <p:cNvPr id="5" name="Text 2"/>
          <p:cNvSpPr/>
          <p:nvPr/>
        </p:nvSpPr>
        <p:spPr>
          <a:xfrm>
            <a:off x="592974" y="3073532"/>
            <a:ext cx="8229600" cy="1280160"/>
          </a:xfrm>
          <a:prstGeom prst="rect">
            <a:avLst/>
          </a:prstGeom>
          <a:noFill/>
          <a:ln/>
        </p:spPr>
        <p:txBody>
          <a:bodyPr wrap="square" lIns="91440" tIns="45720" rIns="91440" bIns="45720" rtlCol="0" anchor="ctr"/>
          <a:lstStyle/>
          <a:p>
            <a:r>
              <a:rPr lang="en-US" sz="4400" b="1">
                <a:solidFill>
                  <a:srgbClr val="FFFFFF"/>
                </a:solidFill>
                <a:ea typeface="+mn-lt"/>
                <a:cs typeface="+mn-lt"/>
              </a:rPr>
              <a:t>RG Damage Claims Portal</a:t>
            </a:r>
            <a:endParaRPr lang="en-US" sz="4400" b="1">
              <a:ea typeface="+mn-lt"/>
              <a:cs typeface="+mn-lt"/>
            </a:endParaRPr>
          </a:p>
          <a:p>
            <a:pPr marL="0" indent="0" algn="l">
              <a:buNone/>
            </a:pPr>
            <a:endParaRPr lang="en-US" sz="6000" b="1">
              <a:solidFill>
                <a:srgbClr val="FFFFFF"/>
              </a:solidFill>
              <a:ea typeface="Calibri"/>
              <a:cs typeface="Calibri"/>
            </a:endParaRPr>
          </a:p>
        </p:txBody>
      </p:sp>
      <p:sp>
        <p:nvSpPr>
          <p:cNvPr id="6" name="Shape 3"/>
          <p:cNvSpPr/>
          <p:nvPr/>
        </p:nvSpPr>
        <p:spPr>
          <a:xfrm>
            <a:off x="731520" y="4023360"/>
            <a:ext cx="1463040" cy="73152"/>
          </a:xfrm>
          <a:prstGeom prst="rect">
            <a:avLst/>
          </a:prstGeom>
          <a:solidFill>
            <a:srgbClr val="0099D6"/>
          </a:solidFill>
          <a:ln w="12700">
            <a:solidFill>
              <a:srgbClr val="0099D6"/>
            </a:solidFill>
            <a:prstDash val="solid"/>
          </a:ln>
        </p:spPr>
        <p:txBody>
          <a:bodyPr/>
          <a:lstStyle/>
          <a:p>
            <a:endParaRPr lang="en-US"/>
          </a:p>
        </p:txBody>
      </p:sp>
      <p:sp>
        <p:nvSpPr>
          <p:cNvPr id="7" name="Text 4"/>
          <p:cNvSpPr/>
          <p:nvPr/>
        </p:nvSpPr>
        <p:spPr>
          <a:xfrm>
            <a:off x="596482" y="4290542"/>
            <a:ext cx="7315200" cy="640080"/>
          </a:xfrm>
          <a:prstGeom prst="rect">
            <a:avLst/>
          </a:prstGeom>
          <a:noFill/>
          <a:ln/>
        </p:spPr>
        <p:txBody>
          <a:bodyPr wrap="square" lIns="91440" tIns="45720" rIns="91440" bIns="45720" rtlCol="0" anchor="t"/>
          <a:lstStyle/>
          <a:p>
            <a:r>
              <a:rPr lang="en-US" sz="1800">
                <a:solidFill>
                  <a:srgbClr val="C8D7E8"/>
                </a:solidFill>
                <a:latin typeface="Calibri"/>
                <a:ea typeface="Calibri"/>
                <a:cs typeface="Calibri"/>
              </a:rPr>
              <a:t>Our </a:t>
            </a:r>
            <a:r>
              <a:rPr lang="en-US">
                <a:solidFill>
                  <a:srgbClr val="C8D7E8"/>
                </a:solidFill>
                <a:latin typeface="Calibri"/>
                <a:ea typeface="Calibri"/>
                <a:cs typeface="Calibri"/>
              </a:rPr>
              <a:t>guided claim</a:t>
            </a:r>
            <a:r>
              <a:rPr lang="en-US" sz="1800">
                <a:solidFill>
                  <a:srgbClr val="C8D7E8"/>
                </a:solidFill>
                <a:latin typeface="Calibri"/>
                <a:ea typeface="Calibri"/>
                <a:cs typeface="Calibri"/>
              </a:rPr>
              <a:t> intake </a:t>
            </a:r>
            <a:r>
              <a:rPr lang="en-US">
                <a:solidFill>
                  <a:srgbClr val="C8D7E8"/>
                </a:solidFill>
                <a:latin typeface="Calibri"/>
                <a:ea typeface="Calibri"/>
                <a:cs typeface="Calibri"/>
              </a:rPr>
              <a:t>portal collects</a:t>
            </a:r>
            <a:r>
              <a:rPr lang="en-US" sz="1800">
                <a:solidFill>
                  <a:srgbClr val="C8D7E8"/>
                </a:solidFill>
                <a:latin typeface="Calibri"/>
                <a:ea typeface="Calibri"/>
                <a:cs typeface="Calibri"/>
              </a:rPr>
              <a:t> accurate, complete claim information from the start.</a:t>
            </a:r>
            <a:r>
              <a:rPr lang="en-US">
                <a:solidFill>
                  <a:srgbClr val="C8D7E8"/>
                </a:solidFill>
                <a:latin typeface="Calibri"/>
                <a:ea typeface="Calibri"/>
                <a:cs typeface="Calibri"/>
              </a:rPr>
              <a:t> </a:t>
            </a:r>
            <a:endParaRPr lang="en-US">
              <a:solidFill>
                <a:srgbClr val="000000"/>
              </a:solidFill>
              <a:latin typeface="Calibri"/>
              <a:ea typeface="Calibri"/>
              <a:cs typeface="Calibri"/>
            </a:endParaRPr>
          </a:p>
          <a:p>
            <a:endParaRPr lang="en-US">
              <a:solidFill>
                <a:srgbClr val="C8D7E8"/>
              </a:solidFill>
              <a:latin typeface="Calibri"/>
              <a:ea typeface="Calibri"/>
              <a:cs typeface="Calibri"/>
            </a:endParaRPr>
          </a:p>
          <a:p>
            <a:r>
              <a:rPr lang="en-US">
                <a:solidFill>
                  <a:srgbClr val="C8D7E8"/>
                </a:solidFill>
                <a:latin typeface="Calibri"/>
                <a:ea typeface="Calibri"/>
                <a:cs typeface="Calibri"/>
              </a:rPr>
              <a:t>Smart.ly is a claims submission tool powered by our claims team.</a:t>
            </a:r>
            <a:endParaRPr lang="en-US" sz="1800">
              <a:solidFill>
                <a:srgbClr val="000000"/>
              </a:solidFill>
              <a:latin typeface="Calibri"/>
              <a:ea typeface="Calibri"/>
              <a:cs typeface="Calibri"/>
            </a:endParaRPr>
          </a:p>
          <a:p>
            <a:endParaRPr lang="en-US">
              <a:solidFill>
                <a:srgbClr val="C8D7E8"/>
              </a:solidFill>
              <a:ea typeface="Calibri"/>
              <a:cs typeface="Calibri"/>
            </a:endParaRPr>
          </a:p>
          <a:p>
            <a:r>
              <a:rPr lang="en-US" sz="1600" b="1">
                <a:solidFill>
                  <a:schemeClr val="bg1"/>
                </a:solidFill>
                <a:ea typeface="Calibri" panose="020F0502020204030204"/>
                <a:cs typeface="Calibri" panose="020F0502020204030204"/>
              </a:rPr>
              <a:t>All of this — right from your mobile device or computer!</a:t>
            </a:r>
            <a:endParaRPr lang="en-US" sz="1600">
              <a:solidFill>
                <a:schemeClr val="bg1"/>
              </a:solidFill>
              <a:ea typeface="Calibri" panose="020F0502020204030204"/>
              <a:cs typeface="Calibri" panose="020F0502020204030204"/>
            </a:endParaRPr>
          </a:p>
          <a:p>
            <a:endParaRPr lang="en-US">
              <a:solidFill>
                <a:srgbClr val="C8D7E8"/>
              </a:solidFill>
              <a:ea typeface="Calibri" panose="020F0502020204030204"/>
              <a:cs typeface="Calibri" panose="020F0502020204030204"/>
            </a:endParaRPr>
          </a:p>
          <a:p>
            <a:endParaRPr lang="en-US">
              <a:ea typeface="Calibri" panose="020F0502020204030204"/>
              <a:cs typeface="Calibri" panose="020F0502020204030204"/>
            </a:endParaRPr>
          </a:p>
        </p:txBody>
      </p:sp>
      <p:pic>
        <p:nvPicPr>
          <p:cNvPr id="8" name="Picture 7" descr="A qr code on a white background  AI-generated content may be incorrect.">
            <a:extLst>
              <a:ext uri="{FF2B5EF4-FFF2-40B4-BE49-F238E27FC236}">
                <a16:creationId xmlns:a16="http://schemas.microsoft.com/office/drawing/2014/main" id="{5796F043-3692-9891-90F7-822FE7B13D7F}"/>
              </a:ext>
            </a:extLst>
          </p:cNvPr>
          <p:cNvPicPr>
            <a:picLocks noChangeAspect="1"/>
          </p:cNvPicPr>
          <p:nvPr/>
        </p:nvPicPr>
        <p:blipFill>
          <a:blip r:embed="rId3"/>
          <a:srcRect b="2925"/>
          <a:stretch>
            <a:fillRect/>
          </a:stretch>
        </p:blipFill>
        <p:spPr>
          <a:xfrm>
            <a:off x="9268330" y="2473697"/>
            <a:ext cx="2187771" cy="2123780"/>
          </a:xfrm>
          <a:prstGeom prst="rect">
            <a:avLst/>
          </a:prstGeom>
        </p:spPr>
      </p:pic>
      <p:pic>
        <p:nvPicPr>
          <p:cNvPr id="10" name="Image 0" descr="/mnt/workspace/working/assets/logo_white.png">
            <a:extLst>
              <a:ext uri="{FF2B5EF4-FFF2-40B4-BE49-F238E27FC236}">
                <a16:creationId xmlns:a16="http://schemas.microsoft.com/office/drawing/2014/main" id="{9E5F2EAF-BE90-FC56-B3F7-301CEF232684}"/>
              </a:ext>
            </a:extLst>
          </p:cNvPr>
          <p:cNvPicPr>
            <a:picLocks noChangeAspect="1"/>
          </p:cNvPicPr>
          <p:nvPr/>
        </p:nvPicPr>
        <p:blipFill>
          <a:blip r:embed="rId4"/>
          <a:stretch>
            <a:fillRect/>
          </a:stretch>
        </p:blipFill>
        <p:spPr>
          <a:xfrm>
            <a:off x="9095719" y="358422"/>
            <a:ext cx="2539999" cy="84361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AC7B1-4749-3D50-2A83-61C8BAADAF3B}"/>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99FDC017-2D81-5F63-7CA3-82FDAC17B751}"/>
              </a:ext>
            </a:extLst>
          </p:cNvPr>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a:extLst>
              <a:ext uri="{FF2B5EF4-FFF2-40B4-BE49-F238E27FC236}">
                <a16:creationId xmlns:a16="http://schemas.microsoft.com/office/drawing/2014/main" id="{C5270165-B62E-F527-7EFE-EB89FC5FEA0B}"/>
              </a:ext>
            </a:extLst>
          </p:cNvPr>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a:extLst>
              <a:ext uri="{FF2B5EF4-FFF2-40B4-BE49-F238E27FC236}">
                <a16:creationId xmlns:a16="http://schemas.microsoft.com/office/drawing/2014/main" id="{7EC024FE-179B-0AE2-F59D-546A0F76C55B}"/>
              </a:ext>
            </a:extLst>
          </p:cNvPr>
          <p:cNvSpPr/>
          <p:nvPr/>
        </p:nvSpPr>
        <p:spPr>
          <a:xfrm>
            <a:off x="10132448" y="8683"/>
            <a:ext cx="1876367" cy="687646"/>
          </a:xfrm>
          <a:prstGeom prst="rect">
            <a:avLst/>
          </a:prstGeom>
          <a:solidFill>
            <a:srgbClr val="FFFFFF"/>
          </a:solidFill>
          <a:ln w="12700">
            <a:solidFill>
              <a:srgbClr val="FFFFFF"/>
            </a:solidFill>
            <a:prstDash val="solid"/>
          </a:ln>
        </p:spPr>
        <p:txBody>
          <a:bodyPr/>
          <a:lstStyle/>
          <a:p>
            <a:endParaRPr lang="en-US"/>
          </a:p>
        </p:txBody>
      </p:sp>
      <p:sp>
        <p:nvSpPr>
          <p:cNvPr id="6" name="Text 3">
            <a:extLst>
              <a:ext uri="{FF2B5EF4-FFF2-40B4-BE49-F238E27FC236}">
                <a16:creationId xmlns:a16="http://schemas.microsoft.com/office/drawing/2014/main" id="{8FBEF0F7-1829-D3A6-A242-7972B6982FD2}"/>
              </a:ext>
            </a:extLst>
          </p:cNvPr>
          <p:cNvSpPr/>
          <p:nvPr/>
        </p:nvSpPr>
        <p:spPr>
          <a:xfrm>
            <a:off x="368135" y="1054331"/>
            <a:ext cx="9905695" cy="640080"/>
          </a:xfrm>
          <a:prstGeom prst="rect">
            <a:avLst/>
          </a:prstGeom>
          <a:noFill/>
          <a:ln/>
        </p:spPr>
        <p:txBody>
          <a:bodyPr wrap="square" lIns="91440" tIns="45720" rIns="91440" bIns="45720" rtlCol="0" anchor="ctr"/>
          <a:lstStyle/>
          <a:p>
            <a:r>
              <a:rPr lang="en-US" sz="3000" b="1">
                <a:solidFill>
                  <a:srgbClr val="23446A"/>
                </a:solidFill>
                <a:latin typeface="Calibri" pitchFamily="34" charset="0"/>
                <a:ea typeface="Calibri" pitchFamily="34" charset="-122"/>
                <a:cs typeface="Calibri" pitchFamily="34" charset="-120"/>
              </a:rPr>
              <a:t>What’s Improved</a:t>
            </a:r>
          </a:p>
          <a:p>
            <a:endParaRPr lang="en-US" sz="3000" b="1">
              <a:solidFill>
                <a:srgbClr val="23446A"/>
              </a:solidFill>
              <a:latin typeface="Calibri" pitchFamily="34" charset="0"/>
              <a:ea typeface="Calibri" pitchFamily="34" charset="-122"/>
              <a:cs typeface="Calibri" pitchFamily="34" charset="-120"/>
            </a:endParaRPr>
          </a:p>
        </p:txBody>
      </p:sp>
      <p:sp>
        <p:nvSpPr>
          <p:cNvPr id="7" name="Shape 4">
            <a:extLst>
              <a:ext uri="{FF2B5EF4-FFF2-40B4-BE49-F238E27FC236}">
                <a16:creationId xmlns:a16="http://schemas.microsoft.com/office/drawing/2014/main" id="{D31344F6-D19C-16F4-A19B-32346D93BFC5}"/>
              </a:ext>
            </a:extLst>
          </p:cNvPr>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sp>
        <p:nvSpPr>
          <p:cNvPr id="13" name="Shape 9">
            <a:extLst>
              <a:ext uri="{FF2B5EF4-FFF2-40B4-BE49-F238E27FC236}">
                <a16:creationId xmlns:a16="http://schemas.microsoft.com/office/drawing/2014/main" id="{87520DD7-F10E-BEC7-AFB3-E71015329DE0}"/>
              </a:ext>
            </a:extLst>
          </p:cNvPr>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14" name="Text 10">
            <a:extLst>
              <a:ext uri="{FF2B5EF4-FFF2-40B4-BE49-F238E27FC236}">
                <a16:creationId xmlns:a16="http://schemas.microsoft.com/office/drawing/2014/main" id="{00067628-044D-2441-0BC9-707C059398AC}"/>
              </a:ext>
            </a:extLst>
          </p:cNvPr>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New Damage Claims Enhancement</a:t>
            </a:r>
          </a:p>
        </p:txBody>
      </p:sp>
      <p:sp>
        <p:nvSpPr>
          <p:cNvPr id="15" name="Text 11">
            <a:extLst>
              <a:ext uri="{FF2B5EF4-FFF2-40B4-BE49-F238E27FC236}">
                <a16:creationId xmlns:a16="http://schemas.microsoft.com/office/drawing/2014/main" id="{87A500A5-9AD7-49D5-D21C-2179BD11CC64}"/>
              </a:ext>
            </a:extLst>
          </p:cNvPr>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4</a:t>
            </a:r>
            <a:endParaRPr lang="en-US" sz="900"/>
          </a:p>
        </p:txBody>
      </p:sp>
      <p:pic>
        <p:nvPicPr>
          <p:cNvPr id="20" name="Picture 19" descr="/mnt/workspace/working/assets/logo_color.png">
            <a:extLst>
              <a:ext uri="{FF2B5EF4-FFF2-40B4-BE49-F238E27FC236}">
                <a16:creationId xmlns:a16="http://schemas.microsoft.com/office/drawing/2014/main" id="{752CCF97-0C9C-3E28-2718-08542DCC909A}"/>
              </a:ext>
            </a:extLst>
          </p:cNvPr>
          <p:cNvPicPr>
            <a:picLocks noChangeAspect="1"/>
          </p:cNvPicPr>
          <p:nvPr/>
        </p:nvPicPr>
        <p:blipFill>
          <a:blip r:embed="rId3"/>
          <a:srcRect t="3158" b="7358"/>
          <a:stretch>
            <a:fillRect/>
          </a:stretch>
        </p:blipFill>
        <p:spPr>
          <a:xfrm>
            <a:off x="10136936" y="13658"/>
            <a:ext cx="1795272" cy="533400"/>
          </a:xfrm>
          <a:prstGeom prst="rect">
            <a:avLst/>
          </a:prstGeom>
        </p:spPr>
      </p:pic>
      <p:sp>
        <p:nvSpPr>
          <p:cNvPr id="12" name="TextBox 11">
            <a:extLst>
              <a:ext uri="{FF2B5EF4-FFF2-40B4-BE49-F238E27FC236}">
                <a16:creationId xmlns:a16="http://schemas.microsoft.com/office/drawing/2014/main" id="{D4750E47-F792-5DC6-FD96-A81ACC687B11}"/>
              </a:ext>
            </a:extLst>
          </p:cNvPr>
          <p:cNvSpPr txBox="1"/>
          <p:nvPr/>
        </p:nvSpPr>
        <p:spPr>
          <a:xfrm>
            <a:off x="-188026" y="3518065"/>
            <a:ext cx="6096000" cy="12464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en-US" sz="1400">
                <a:solidFill>
                  <a:srgbClr val="1F2D3D"/>
                </a:solidFill>
                <a:ea typeface="+mn-lt"/>
                <a:cs typeface="+mn-lt"/>
              </a:rPr>
              <a:t>Complete submissions reduce delays and we're using intelligent automation to improve claim accuracy, completeness, and speed.</a:t>
            </a:r>
          </a:p>
          <a:p>
            <a:pPr lvl="1">
              <a:buFontTx/>
              <a:buNone/>
            </a:pPr>
            <a:endParaRPr lang="en-US" sz="1100" b="0" i="0">
              <a:latin typeface="Segoe UI"/>
              <a:ea typeface="Segoe UI"/>
              <a:cs typeface="Segoe UI"/>
            </a:endParaRPr>
          </a:p>
          <a:p>
            <a:pPr lvl="1">
              <a:buFont typeface=""/>
            </a:pPr>
            <a:endParaRPr lang="en-US">
              <a:latin typeface="Segoe UI"/>
              <a:cs typeface="Segoe UI"/>
            </a:endParaRPr>
          </a:p>
          <a:p>
            <a:pPr algn="ctr"/>
            <a:endParaRPr lang="en-US">
              <a:ea typeface="Calibri" panose="020F0502020204030204"/>
              <a:cs typeface="Calibri" panose="020F0502020204030204"/>
            </a:endParaRPr>
          </a:p>
        </p:txBody>
      </p:sp>
      <p:sp>
        <p:nvSpPr>
          <p:cNvPr id="8" name="Text 5">
            <a:extLst>
              <a:ext uri="{FF2B5EF4-FFF2-40B4-BE49-F238E27FC236}">
                <a16:creationId xmlns:a16="http://schemas.microsoft.com/office/drawing/2014/main" id="{D5FC8A3B-27DF-7446-799F-2AAC3A42072C}"/>
              </a:ext>
            </a:extLst>
          </p:cNvPr>
          <p:cNvSpPr/>
          <p:nvPr/>
        </p:nvSpPr>
        <p:spPr>
          <a:xfrm>
            <a:off x="288966" y="1849978"/>
            <a:ext cx="6217920" cy="411480"/>
          </a:xfrm>
          <a:prstGeom prst="rect">
            <a:avLst/>
          </a:prstGeom>
          <a:noFill/>
          <a:ln/>
        </p:spPr>
        <p:txBody>
          <a:bodyPr wrap="square" lIns="91440" tIns="45720" rIns="91440" bIns="45720" rtlCol="0" anchor="ctr"/>
          <a:lstStyle/>
          <a:p>
            <a:r>
              <a:rPr lang="en-US" b="1">
                <a:solidFill>
                  <a:srgbClr val="0099D6"/>
                </a:solidFill>
                <a:latin typeface="Calibri" pitchFamily="34" charset="0"/>
                <a:ea typeface="Calibri" pitchFamily="34" charset="-122"/>
                <a:cs typeface="Calibri" pitchFamily="34" charset="-120"/>
              </a:rPr>
              <a:t>Clear, Guided Process</a:t>
            </a:r>
          </a:p>
          <a:p>
            <a:pPr marL="0" indent="0" algn="l">
              <a:buNone/>
            </a:pPr>
            <a:endParaRPr lang="en-US" sz="1800" b="1">
              <a:solidFill>
                <a:srgbClr val="0099D6"/>
              </a:solidFill>
              <a:ea typeface="Calibri"/>
              <a:cs typeface="Calibri"/>
            </a:endParaRPr>
          </a:p>
        </p:txBody>
      </p:sp>
      <p:sp>
        <p:nvSpPr>
          <p:cNvPr id="9" name="Text 6">
            <a:extLst>
              <a:ext uri="{FF2B5EF4-FFF2-40B4-BE49-F238E27FC236}">
                <a16:creationId xmlns:a16="http://schemas.microsoft.com/office/drawing/2014/main" id="{4E81DB6E-3F0F-41BC-F890-B7342D64EA2C}"/>
              </a:ext>
            </a:extLst>
          </p:cNvPr>
          <p:cNvSpPr/>
          <p:nvPr/>
        </p:nvSpPr>
        <p:spPr>
          <a:xfrm>
            <a:off x="288966" y="2228009"/>
            <a:ext cx="6217920" cy="1371600"/>
          </a:xfrm>
          <a:prstGeom prst="rect">
            <a:avLst/>
          </a:prstGeom>
          <a:noFill/>
          <a:ln/>
        </p:spPr>
        <p:txBody>
          <a:bodyPr wrap="square" lIns="91440" tIns="45720" rIns="91440" bIns="45720" rtlCol="0" anchor="t"/>
          <a:lstStyle/>
          <a:p>
            <a:r>
              <a:rPr lang="en-US" sz="1400">
                <a:solidFill>
                  <a:srgbClr val="1F2D3D"/>
                </a:solidFill>
                <a:ea typeface="+mn-lt"/>
                <a:cs typeface="+mn-lt"/>
              </a:rPr>
              <a:t>Step-by-step form that makes submitting claims simple and intuitive in </a:t>
            </a:r>
            <a:r>
              <a:rPr lang="en-US" sz="1400" b="1">
                <a:solidFill>
                  <a:srgbClr val="1F2D3D"/>
                </a:solidFill>
                <a:ea typeface="+mn-lt"/>
                <a:cs typeface="+mn-lt"/>
              </a:rPr>
              <a:t>10 </a:t>
            </a:r>
            <a:r>
              <a:rPr lang="en-US" sz="1400">
                <a:solidFill>
                  <a:srgbClr val="1F2D3D"/>
                </a:solidFill>
                <a:ea typeface="+mn-lt"/>
                <a:cs typeface="+mn-lt"/>
              </a:rPr>
              <a:t>minutes!</a:t>
            </a:r>
            <a:endParaRPr lang="en-US">
              <a:ea typeface="+mn-lt"/>
              <a:cs typeface="+mn-lt"/>
            </a:endParaRPr>
          </a:p>
          <a:p>
            <a:pPr>
              <a:spcAft>
                <a:spcPts val="600"/>
              </a:spcAft>
            </a:pPr>
            <a:endParaRPr lang="en-US" sz="1400">
              <a:solidFill>
                <a:srgbClr val="1F2D3D"/>
              </a:solidFill>
              <a:latin typeface="Calibri"/>
              <a:ea typeface="Calibri"/>
              <a:cs typeface="Calibri"/>
            </a:endParaRPr>
          </a:p>
        </p:txBody>
      </p:sp>
      <p:sp>
        <p:nvSpPr>
          <p:cNvPr id="18" name="TextBox 17">
            <a:extLst>
              <a:ext uri="{FF2B5EF4-FFF2-40B4-BE49-F238E27FC236}">
                <a16:creationId xmlns:a16="http://schemas.microsoft.com/office/drawing/2014/main" id="{03D46F12-6B8D-E15B-9555-B4AE5F155A21}"/>
              </a:ext>
            </a:extLst>
          </p:cNvPr>
          <p:cNvSpPr txBox="1"/>
          <p:nvPr/>
        </p:nvSpPr>
        <p:spPr>
          <a:xfrm>
            <a:off x="-188025" y="4854039"/>
            <a:ext cx="60960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buFont typeface=""/>
              <a:buNone/>
            </a:pPr>
            <a:r>
              <a:rPr lang="en-US" sz="1400">
                <a:latin typeface="Calibri"/>
                <a:ea typeface="Calibri"/>
                <a:cs typeface="Calibri"/>
              </a:rPr>
              <a:t>Structured inputs ensure all required details are captured correctly.</a:t>
            </a:r>
          </a:p>
          <a:p>
            <a:pPr algn="ctr"/>
            <a:endParaRPr lang="en-US"/>
          </a:p>
        </p:txBody>
      </p:sp>
      <p:sp>
        <p:nvSpPr>
          <p:cNvPr id="21" name="TextBox 20">
            <a:extLst>
              <a:ext uri="{FF2B5EF4-FFF2-40B4-BE49-F238E27FC236}">
                <a16:creationId xmlns:a16="http://schemas.microsoft.com/office/drawing/2014/main" id="{7B4FF569-A3D2-1AF9-0210-2144A9A45DCF}"/>
              </a:ext>
            </a:extLst>
          </p:cNvPr>
          <p:cNvSpPr txBox="1"/>
          <p:nvPr/>
        </p:nvSpPr>
        <p:spPr>
          <a:xfrm>
            <a:off x="286987" y="2953987"/>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99D6"/>
                </a:solidFill>
                <a:latin typeface="Calibri"/>
                <a:ea typeface="Calibri"/>
                <a:cs typeface="Calibri"/>
              </a:rPr>
              <a:t>Faster Claim Reviews</a:t>
            </a:r>
          </a:p>
          <a:p>
            <a:endParaRPr lang="en-US">
              <a:ea typeface="Calibri"/>
              <a:cs typeface="Calibri"/>
            </a:endParaRPr>
          </a:p>
        </p:txBody>
      </p:sp>
      <p:sp>
        <p:nvSpPr>
          <p:cNvPr id="23" name="Text 5">
            <a:extLst>
              <a:ext uri="{FF2B5EF4-FFF2-40B4-BE49-F238E27FC236}">
                <a16:creationId xmlns:a16="http://schemas.microsoft.com/office/drawing/2014/main" id="{1D895090-2D2B-83D6-D725-1E0CA925A28F}"/>
              </a:ext>
            </a:extLst>
          </p:cNvPr>
          <p:cNvSpPr/>
          <p:nvPr/>
        </p:nvSpPr>
        <p:spPr>
          <a:xfrm>
            <a:off x="283028" y="4367546"/>
            <a:ext cx="6217920" cy="411480"/>
          </a:xfrm>
          <a:prstGeom prst="rect">
            <a:avLst/>
          </a:prstGeom>
          <a:noFill/>
          <a:ln/>
        </p:spPr>
        <p:txBody>
          <a:bodyPr wrap="square" lIns="91440" tIns="45720" rIns="91440" bIns="45720" rtlCol="0" anchor="ctr"/>
          <a:lstStyle/>
          <a:p>
            <a:r>
              <a:rPr lang="en-US" b="1">
                <a:solidFill>
                  <a:srgbClr val="0099D6"/>
                </a:solidFill>
                <a:latin typeface="Calibri"/>
                <a:ea typeface="Calibri"/>
                <a:cs typeface="Calibri"/>
              </a:rPr>
              <a:t>More Accurate Information</a:t>
            </a:r>
            <a:endParaRPr lang="en-US"/>
          </a:p>
          <a:p>
            <a:pPr marL="0" indent="0" algn="l">
              <a:buNone/>
            </a:pPr>
            <a:endParaRPr lang="en-US" sz="1800" b="1">
              <a:solidFill>
                <a:srgbClr val="0099D6"/>
              </a:solidFill>
              <a:ea typeface="Calibri"/>
              <a:cs typeface="Calibri"/>
            </a:endParaRPr>
          </a:p>
        </p:txBody>
      </p:sp>
      <p:grpSp>
        <p:nvGrpSpPr>
          <p:cNvPr id="17" name="Group 16">
            <a:extLst>
              <a:ext uri="{FF2B5EF4-FFF2-40B4-BE49-F238E27FC236}">
                <a16:creationId xmlns:a16="http://schemas.microsoft.com/office/drawing/2014/main" id="{1EFA6D26-9A5A-474B-2691-20A7FA9E3EE8}"/>
              </a:ext>
            </a:extLst>
          </p:cNvPr>
          <p:cNvGrpSpPr/>
          <p:nvPr/>
        </p:nvGrpSpPr>
        <p:grpSpPr>
          <a:xfrm>
            <a:off x="6679579" y="2072172"/>
            <a:ext cx="4861549" cy="3857376"/>
            <a:chOff x="6382696" y="1943523"/>
            <a:chExt cx="4861549" cy="3857376"/>
          </a:xfrm>
        </p:grpSpPr>
        <p:sp>
          <p:nvSpPr>
            <p:cNvPr id="11" name="Shape 8">
              <a:extLst>
                <a:ext uri="{FF2B5EF4-FFF2-40B4-BE49-F238E27FC236}">
                  <a16:creationId xmlns:a16="http://schemas.microsoft.com/office/drawing/2014/main" id="{3AA4F33D-4161-6EE5-D919-45C1F3015046}"/>
                </a:ext>
              </a:extLst>
            </p:cNvPr>
            <p:cNvSpPr/>
            <p:nvPr/>
          </p:nvSpPr>
          <p:spPr>
            <a:xfrm>
              <a:off x="6382696" y="1943523"/>
              <a:ext cx="4861549" cy="3857376"/>
            </a:xfrm>
            <a:prstGeom prst="rect">
              <a:avLst/>
            </a:prstGeom>
            <a:solidFill>
              <a:srgbClr val="F4F7FB"/>
            </a:solidFill>
            <a:ln w="12700">
              <a:solidFill>
                <a:srgbClr val="D6DEE8"/>
              </a:solidFill>
              <a:prstDash val="solid"/>
            </a:ln>
          </p:spPr>
          <p:txBody>
            <a:bodyPr/>
            <a:lstStyle/>
            <a:p>
              <a:endParaRPr lang="en-US"/>
            </a:p>
          </p:txBody>
        </p:sp>
        <p:pic>
          <p:nvPicPr>
            <p:cNvPr id="10" name="Picture 9" descr="A close-up of a hand giving a thumbs up  AI-generated content may be incorrect.">
              <a:extLst>
                <a:ext uri="{FF2B5EF4-FFF2-40B4-BE49-F238E27FC236}">
                  <a16:creationId xmlns:a16="http://schemas.microsoft.com/office/drawing/2014/main" id="{B9D66011-8534-17DE-AB8A-118F35E4B68E}"/>
                </a:ext>
              </a:extLst>
            </p:cNvPr>
            <p:cNvPicPr>
              <a:picLocks noChangeAspect="1"/>
            </p:cNvPicPr>
            <p:nvPr/>
          </p:nvPicPr>
          <p:blipFill>
            <a:blip r:embed="rId4"/>
            <a:stretch>
              <a:fillRect/>
            </a:stretch>
          </p:blipFill>
          <p:spPr>
            <a:xfrm>
              <a:off x="6682344" y="2513610"/>
              <a:ext cx="4250377" cy="2830286"/>
            </a:xfrm>
            <a:prstGeom prst="rect">
              <a:avLst/>
            </a:prstGeom>
          </p:spPr>
        </p:pic>
      </p:grpSp>
      <p:sp>
        <p:nvSpPr>
          <p:cNvPr id="5" name="Text 5">
            <a:extLst>
              <a:ext uri="{FF2B5EF4-FFF2-40B4-BE49-F238E27FC236}">
                <a16:creationId xmlns:a16="http://schemas.microsoft.com/office/drawing/2014/main" id="{C46116D6-B136-CC76-3FAD-622278A98F33}"/>
              </a:ext>
            </a:extLst>
          </p:cNvPr>
          <p:cNvSpPr/>
          <p:nvPr/>
        </p:nvSpPr>
        <p:spPr>
          <a:xfrm>
            <a:off x="290284" y="5434345"/>
            <a:ext cx="6217920" cy="411480"/>
          </a:xfrm>
          <a:prstGeom prst="rect">
            <a:avLst/>
          </a:prstGeom>
          <a:noFill/>
          <a:ln/>
        </p:spPr>
        <p:txBody>
          <a:bodyPr wrap="square" lIns="91440" tIns="45720" rIns="91440" bIns="45720" rtlCol="0" anchor="ctr"/>
          <a:lstStyle/>
          <a:p>
            <a:r>
              <a:rPr lang="en-US" b="1">
                <a:solidFill>
                  <a:srgbClr val="0099D6"/>
                </a:solidFill>
                <a:ea typeface="Calibri"/>
                <a:cs typeface="Calibri"/>
              </a:rPr>
              <a:t>Submission Timeline</a:t>
            </a:r>
            <a:endParaRPr lang="en-US">
              <a:solidFill>
                <a:srgbClr val="000000"/>
              </a:solidFill>
              <a:ea typeface="Calibri"/>
              <a:cs typeface="Calibri"/>
            </a:endParaRPr>
          </a:p>
          <a:p>
            <a:endParaRPr lang="en-US" sz="1800" b="1">
              <a:solidFill>
                <a:srgbClr val="0099D6"/>
              </a:solidFill>
              <a:ea typeface="Calibri"/>
              <a:cs typeface="Calibri"/>
            </a:endParaRPr>
          </a:p>
        </p:txBody>
      </p:sp>
      <p:sp>
        <p:nvSpPr>
          <p:cNvPr id="19" name="TextBox 18">
            <a:extLst>
              <a:ext uri="{FF2B5EF4-FFF2-40B4-BE49-F238E27FC236}">
                <a16:creationId xmlns:a16="http://schemas.microsoft.com/office/drawing/2014/main" id="{5C034CCE-2A31-5DA7-DF4A-57726C683337}"/>
              </a:ext>
            </a:extLst>
          </p:cNvPr>
          <p:cNvSpPr txBox="1"/>
          <p:nvPr/>
        </p:nvSpPr>
        <p:spPr>
          <a:xfrm>
            <a:off x="283029" y="5838371"/>
            <a:ext cx="6096000"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latin typeface="Calibri"/>
                <a:ea typeface="Calibri"/>
                <a:cs typeface="Calibri"/>
              </a:rPr>
              <a:t>The new process does not have a specific timeline but claims should be reported as reasonably practical after a loss is discovered.</a:t>
            </a:r>
            <a:r>
              <a:rPr sz="1400" dirty="0">
                <a:latin typeface="Calibri"/>
                <a:ea typeface="Calibri"/>
                <a:cs typeface="Calibri"/>
              </a:rPr>
              <a:t>​</a:t>
            </a:r>
            <a:endParaRPr lang="en-US" sz="1400" dirty="0">
              <a:latin typeface="Calibri"/>
              <a:ea typeface="Calibri"/>
              <a:cs typeface="Calibri"/>
            </a:endParaRPr>
          </a:p>
          <a:p>
            <a:pPr algn="ctr"/>
            <a:endParaRPr lang="en-US"/>
          </a:p>
        </p:txBody>
      </p:sp>
    </p:spTree>
    <p:extLst>
      <p:ext uri="{BB962C8B-B14F-4D97-AF65-F5344CB8AC3E}">
        <p14:creationId xmlns:p14="http://schemas.microsoft.com/office/powerpoint/2010/main" val="2297363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p:cNvSpPr/>
          <p:nvPr/>
        </p:nvSpPr>
        <p:spPr>
          <a:xfrm>
            <a:off x="10132448" y="8683"/>
            <a:ext cx="1876367" cy="687646"/>
          </a:xfrm>
          <a:prstGeom prst="rect">
            <a:avLst/>
          </a:prstGeom>
          <a:solidFill>
            <a:srgbClr val="FFFFFF"/>
          </a:solidFill>
          <a:ln w="12700">
            <a:solidFill>
              <a:srgbClr val="FFFFFF"/>
            </a:solidFill>
            <a:prstDash val="solid"/>
          </a:ln>
        </p:spPr>
        <p:txBody>
          <a:bodyPr/>
          <a:lstStyle/>
          <a:p>
            <a:endParaRPr lang="en-US"/>
          </a:p>
        </p:txBody>
      </p:sp>
      <p:sp>
        <p:nvSpPr>
          <p:cNvPr id="6" name="Text 3"/>
          <p:cNvSpPr/>
          <p:nvPr/>
        </p:nvSpPr>
        <p:spPr>
          <a:xfrm>
            <a:off x="457200" y="777240"/>
            <a:ext cx="9905695" cy="640080"/>
          </a:xfrm>
          <a:prstGeom prst="rect">
            <a:avLst/>
          </a:prstGeom>
          <a:noFill/>
          <a:ln/>
        </p:spPr>
        <p:txBody>
          <a:bodyPr wrap="square" lIns="91440" tIns="45720" rIns="91440" bIns="45720" rtlCol="0" anchor="ctr"/>
          <a:lstStyle/>
          <a:p>
            <a:r>
              <a:rPr lang="en-US" sz="3000" b="1">
                <a:solidFill>
                  <a:srgbClr val="23446A"/>
                </a:solidFill>
                <a:latin typeface="Calibri"/>
                <a:ea typeface="Calibri"/>
                <a:cs typeface="Calibri"/>
              </a:rPr>
              <a:t>Welcome &amp; Login</a:t>
            </a:r>
            <a:endParaRPr lang="en-US" sz="3000">
              <a:latin typeface="Calibri"/>
              <a:ea typeface="Calibri"/>
              <a:cs typeface="Calibri"/>
            </a:endParaRPr>
          </a:p>
        </p:txBody>
      </p:sp>
      <p:sp>
        <p:nvSpPr>
          <p:cNvPr id="7" name="Shape 4"/>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sp>
        <p:nvSpPr>
          <p:cNvPr id="8" name="Text 5"/>
          <p:cNvSpPr/>
          <p:nvPr/>
        </p:nvSpPr>
        <p:spPr>
          <a:xfrm>
            <a:off x="457200" y="1691640"/>
            <a:ext cx="6217920" cy="411480"/>
          </a:xfrm>
          <a:prstGeom prst="rect">
            <a:avLst/>
          </a:prstGeom>
          <a:noFill/>
          <a:ln/>
        </p:spPr>
        <p:txBody>
          <a:bodyPr wrap="square" rtlCol="0" anchor="ctr"/>
          <a:lstStyle/>
          <a:p>
            <a:pPr marL="0" indent="0" algn="l">
              <a:buNone/>
            </a:pPr>
            <a:r>
              <a:rPr lang="en-US" sz="1800" b="1">
                <a:solidFill>
                  <a:srgbClr val="0099D6"/>
                </a:solidFill>
                <a:latin typeface="Calibri" pitchFamily="34" charset="0"/>
                <a:ea typeface="Calibri" pitchFamily="34" charset="-122"/>
                <a:cs typeface="Calibri" pitchFamily="34" charset="-120"/>
              </a:rPr>
              <a:t>Introduction</a:t>
            </a:r>
            <a:endParaRPr lang="en-US" sz="1800"/>
          </a:p>
        </p:txBody>
      </p:sp>
      <p:sp>
        <p:nvSpPr>
          <p:cNvPr id="9" name="Text 6"/>
          <p:cNvSpPr/>
          <p:nvPr/>
        </p:nvSpPr>
        <p:spPr>
          <a:xfrm>
            <a:off x="457200" y="2148840"/>
            <a:ext cx="6217920" cy="1371600"/>
          </a:xfrm>
          <a:prstGeom prst="rect">
            <a:avLst/>
          </a:prstGeom>
          <a:noFill/>
          <a:ln/>
        </p:spPr>
        <p:txBody>
          <a:bodyPr wrap="square" lIns="91440" tIns="45720" rIns="91440" bIns="45720" rtlCol="0" anchor="t"/>
          <a:lstStyle/>
          <a:p>
            <a:pPr>
              <a:spcAft>
                <a:spcPts val="600"/>
              </a:spcAft>
            </a:pPr>
            <a:r>
              <a:rPr lang="en-US" sz="1400">
                <a:solidFill>
                  <a:srgbClr val="1F2D3D"/>
                </a:solidFill>
                <a:latin typeface="Calibri"/>
                <a:ea typeface="Calibri"/>
                <a:cs typeface="Calibri"/>
              </a:rPr>
              <a:t>This guide helps you report claims quickly and efficiently.</a:t>
            </a:r>
          </a:p>
          <a:p>
            <a:pPr>
              <a:spcAft>
                <a:spcPts val="600"/>
              </a:spcAft>
            </a:pPr>
            <a:r>
              <a:rPr lang="en-US" sz="1400">
                <a:solidFill>
                  <a:srgbClr val="1F2D3D"/>
                </a:solidFill>
                <a:latin typeface="Calibri"/>
                <a:ea typeface="Calibri"/>
                <a:cs typeface="Calibri"/>
              </a:rPr>
              <a:t>URL: </a:t>
            </a:r>
            <a:r>
              <a:rPr lang="en-US" sz="1400">
                <a:solidFill>
                  <a:srgbClr val="1F2D3D"/>
                </a:solidFill>
                <a:latin typeface="Calibri"/>
                <a:ea typeface="Calibri"/>
                <a:cs typeface="Calibri"/>
                <a:hlinkClick r:id="rId3"/>
              </a:rPr>
              <a:t>https://intake.sedgwick.com/u/2530/intake</a:t>
            </a:r>
            <a:endParaRPr lang="en-US" sz="1400">
              <a:solidFill>
                <a:srgbClr val="1F2D3D"/>
              </a:solidFill>
              <a:latin typeface="Calibri"/>
              <a:ea typeface="Calibri"/>
              <a:cs typeface="Calibri"/>
            </a:endParaRPr>
          </a:p>
          <a:p>
            <a:endParaRPr lang="en-US" sz="1400">
              <a:solidFill>
                <a:srgbClr val="1F2D3D"/>
              </a:solidFill>
              <a:latin typeface="Calibri"/>
              <a:ea typeface="Calibri"/>
              <a:cs typeface="Calibri"/>
            </a:endParaRPr>
          </a:p>
        </p:txBody>
      </p:sp>
      <p:sp>
        <p:nvSpPr>
          <p:cNvPr id="10" name="Text 7"/>
          <p:cNvSpPr/>
          <p:nvPr/>
        </p:nvSpPr>
        <p:spPr>
          <a:xfrm>
            <a:off x="457200" y="3566160"/>
            <a:ext cx="6217920" cy="2835000"/>
          </a:xfrm>
          <a:prstGeom prst="rect">
            <a:avLst/>
          </a:prstGeom>
          <a:noFill/>
          <a:ln/>
        </p:spPr>
        <p:txBody>
          <a:bodyPr wrap="square" lIns="91440" tIns="45720" rIns="91440" bIns="45720" rtlCol="0" anchor="t"/>
          <a:lstStyle/>
          <a:p>
            <a:r>
              <a:rPr lang="en-US" sz="1400" b="1" i="1">
                <a:solidFill>
                  <a:srgbClr val="0099D6"/>
                </a:solidFill>
                <a:latin typeface="Calibri"/>
                <a:ea typeface="Calibri"/>
                <a:cs typeface="Calibri"/>
              </a:rPr>
              <a:t>Please note</a:t>
            </a:r>
            <a:r>
              <a:rPr lang="en-US" sz="1400">
                <a:solidFill>
                  <a:srgbClr val="1F2D3D"/>
                </a:solidFill>
                <a:latin typeface="Calibri"/>
                <a:ea typeface="Calibri"/>
                <a:cs typeface="Calibri"/>
              </a:rPr>
              <a:t>: </a:t>
            </a:r>
            <a:endParaRPr lang="en-US" sz="1400">
              <a:solidFill>
                <a:srgbClr val="000000"/>
              </a:solidFill>
              <a:latin typeface="Calibri"/>
              <a:ea typeface="Calibri"/>
              <a:cs typeface="Calibri"/>
            </a:endParaRPr>
          </a:p>
          <a:p>
            <a:endParaRPr lang="en-US" sz="1400">
              <a:solidFill>
                <a:srgbClr val="1F2D3D"/>
              </a:solidFill>
              <a:latin typeface="Calibri"/>
              <a:ea typeface="Calibri"/>
              <a:cs typeface="Calibri"/>
            </a:endParaRPr>
          </a:p>
          <a:p>
            <a:r>
              <a:rPr lang="en-US" sz="1400" b="1">
                <a:solidFill>
                  <a:srgbClr val="1F2D3D"/>
                </a:solidFill>
                <a:latin typeface="Calibri"/>
                <a:ea typeface="Calibri"/>
                <a:cs typeface="Calibri"/>
              </a:rPr>
              <a:t>Scope</a:t>
            </a:r>
            <a:r>
              <a:rPr lang="en-US" sz="1400">
                <a:solidFill>
                  <a:srgbClr val="1F2D3D"/>
                </a:solidFill>
                <a:latin typeface="Calibri"/>
                <a:ea typeface="Calibri"/>
                <a:cs typeface="Calibri"/>
              </a:rPr>
              <a:t>: Damage claims (Guest-caused </a:t>
            </a:r>
            <a:r>
              <a:rPr lang="en-US" sz="1400" b="1">
                <a:solidFill>
                  <a:srgbClr val="274368"/>
                </a:solidFill>
                <a:latin typeface="Calibri"/>
                <a:ea typeface="Calibri"/>
                <a:cs typeface="Calibri"/>
              </a:rPr>
              <a:t>accidental </a:t>
            </a:r>
            <a:r>
              <a:rPr lang="en-US" sz="1400">
                <a:solidFill>
                  <a:srgbClr val="1F2D3D"/>
                </a:solidFill>
                <a:latin typeface="Calibri"/>
                <a:ea typeface="Calibri"/>
                <a:cs typeface="Calibri"/>
              </a:rPr>
              <a:t>damage).</a:t>
            </a:r>
          </a:p>
          <a:p>
            <a:endParaRPr lang="en-US" sz="1400">
              <a:solidFill>
                <a:srgbClr val="1F2D3D"/>
              </a:solidFill>
              <a:latin typeface="Calibri"/>
              <a:ea typeface="Calibri"/>
              <a:cs typeface="Calibri"/>
            </a:endParaRPr>
          </a:p>
          <a:p>
            <a:r>
              <a:rPr lang="en-US" sz="1400" b="1">
                <a:solidFill>
                  <a:srgbClr val="1F2D3D"/>
                </a:solidFill>
                <a:latin typeface="Calibri"/>
                <a:ea typeface="Calibri"/>
                <a:cs typeface="Calibri"/>
              </a:rPr>
              <a:t>You are required to include at least 2 photos (damaged item and related invoice/receipt) to proceed with your claim.</a:t>
            </a:r>
          </a:p>
          <a:p>
            <a:endParaRPr lang="en-US" sz="1400">
              <a:solidFill>
                <a:srgbClr val="1F2D3D"/>
              </a:solidFill>
              <a:latin typeface="Calibri"/>
              <a:ea typeface="Calibri"/>
              <a:cs typeface="Calibri"/>
            </a:endParaRPr>
          </a:p>
          <a:p>
            <a:r>
              <a:rPr lang="en-US" sz="1400" b="1">
                <a:solidFill>
                  <a:srgbClr val="1F2D3D"/>
                </a:solidFill>
                <a:latin typeface="Calibri"/>
                <a:ea typeface="Calibri"/>
                <a:cs typeface="Calibri"/>
              </a:rPr>
              <a:t>File upload limit</a:t>
            </a:r>
            <a:r>
              <a:rPr lang="en-US" sz="1400">
                <a:solidFill>
                  <a:srgbClr val="1F2D3D"/>
                </a:solidFill>
                <a:latin typeface="Calibri"/>
                <a:ea typeface="Calibri"/>
                <a:cs typeface="Calibri"/>
              </a:rPr>
              <a:t>: Each file must be 6 MB or smaller. </a:t>
            </a:r>
            <a:r>
              <a:rPr lang="en-US" sz="1400" b="1">
                <a:solidFill>
                  <a:srgbClr val="1F2D3D"/>
                </a:solidFill>
                <a:latin typeface="Calibri"/>
                <a:ea typeface="Calibri"/>
                <a:cs typeface="Calibri"/>
              </a:rPr>
              <a:t>Compress or resize files that exceed this limit</a:t>
            </a:r>
            <a:r>
              <a:rPr lang="en-US" sz="1400">
                <a:solidFill>
                  <a:srgbClr val="1F2D3D"/>
                </a:solidFill>
                <a:latin typeface="Calibri"/>
                <a:ea typeface="Calibri"/>
                <a:cs typeface="Calibri"/>
              </a:rPr>
              <a:t> before uploading.</a:t>
            </a:r>
            <a:endParaRPr lang="en-US" sz="1400">
              <a:solidFill>
                <a:srgbClr val="000000"/>
              </a:solidFill>
              <a:latin typeface="Calibri"/>
              <a:ea typeface="Calibri"/>
              <a:cs typeface="Calibri"/>
            </a:endParaRPr>
          </a:p>
          <a:p>
            <a:endParaRPr lang="en-US" sz="1400">
              <a:solidFill>
                <a:srgbClr val="1F2D3D"/>
              </a:solidFill>
              <a:latin typeface="Calibri"/>
              <a:ea typeface="Calibri"/>
              <a:cs typeface="Calibri"/>
            </a:endParaRPr>
          </a:p>
          <a:p>
            <a:r>
              <a:rPr lang="en-US" sz="1400" b="1">
                <a:solidFill>
                  <a:srgbClr val="1F2D3D"/>
                </a:solidFill>
                <a:ea typeface="+mn-lt"/>
                <a:cs typeface="+mn-lt"/>
              </a:rPr>
              <a:t>Required fields: Complete all fields marked with an asterisk — they are required to submit your claim.</a:t>
            </a:r>
            <a:endParaRPr lang="en-US">
              <a:ea typeface="+mn-lt"/>
              <a:cs typeface="+mn-lt"/>
            </a:endParaRPr>
          </a:p>
        </p:txBody>
      </p:sp>
      <p:sp>
        <p:nvSpPr>
          <p:cNvPr id="11" name="Shape 8"/>
          <p:cNvSpPr/>
          <p:nvPr/>
        </p:nvSpPr>
        <p:spPr>
          <a:xfrm>
            <a:off x="7500955" y="1706017"/>
            <a:ext cx="3743290" cy="4649063"/>
          </a:xfrm>
          <a:prstGeom prst="rect">
            <a:avLst/>
          </a:prstGeom>
          <a:solidFill>
            <a:srgbClr val="F4F7FB"/>
          </a:solidFill>
          <a:ln w="12700">
            <a:solidFill>
              <a:srgbClr val="D6DEE8"/>
            </a:solidFill>
            <a:prstDash val="solid"/>
          </a:ln>
        </p:spPr>
        <p:txBody>
          <a:bodyPr/>
          <a:lstStyle/>
          <a:p>
            <a:endParaRPr lang="en-US"/>
          </a:p>
        </p:txBody>
      </p:sp>
      <p:sp>
        <p:nvSpPr>
          <p:cNvPr id="13" name="Shape 9"/>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14" name="Text 10"/>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New Damage Claims Enhancement</a:t>
            </a:r>
            <a:endParaRPr lang="en-US"/>
          </a:p>
        </p:txBody>
      </p:sp>
      <p:sp>
        <p:nvSpPr>
          <p:cNvPr id="15" name="Text 11"/>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4</a:t>
            </a:r>
            <a:endParaRPr lang="en-US" sz="900"/>
          </a:p>
        </p:txBody>
      </p:sp>
      <p:pic>
        <p:nvPicPr>
          <p:cNvPr id="20" name="Picture 19" descr="/mnt/workspace/working/assets/logo_color.png">
            <a:extLst>
              <a:ext uri="{FF2B5EF4-FFF2-40B4-BE49-F238E27FC236}">
                <a16:creationId xmlns:a16="http://schemas.microsoft.com/office/drawing/2014/main" id="{61A9C5F2-222A-CB39-A627-6B03E4FB95D8}"/>
              </a:ext>
            </a:extLst>
          </p:cNvPr>
          <p:cNvPicPr>
            <a:picLocks noChangeAspect="1"/>
          </p:cNvPicPr>
          <p:nvPr/>
        </p:nvPicPr>
        <p:blipFill>
          <a:blip r:embed="rId4"/>
          <a:srcRect t="3158" b="7358"/>
          <a:stretch>
            <a:fillRect/>
          </a:stretch>
        </p:blipFill>
        <p:spPr>
          <a:xfrm>
            <a:off x="10136936" y="13658"/>
            <a:ext cx="1795272" cy="533400"/>
          </a:xfrm>
          <a:prstGeom prst="rect">
            <a:avLst/>
          </a:prstGeom>
        </p:spPr>
      </p:pic>
      <p:pic>
        <p:nvPicPr>
          <p:cNvPr id="16" name="Picture 15" descr="A screenshot of a form  AI-generated content may be incorrect.">
            <a:extLst>
              <a:ext uri="{FF2B5EF4-FFF2-40B4-BE49-F238E27FC236}">
                <a16:creationId xmlns:a16="http://schemas.microsoft.com/office/drawing/2014/main" id="{DE198A76-21CC-BBA4-9075-8D08A8C7DBA8}"/>
              </a:ext>
            </a:extLst>
          </p:cNvPr>
          <p:cNvPicPr>
            <a:picLocks noChangeAspect="1"/>
          </p:cNvPicPr>
          <p:nvPr/>
        </p:nvPicPr>
        <p:blipFill>
          <a:blip r:embed="rId5"/>
          <a:srcRect r="1330"/>
          <a:stretch>
            <a:fillRect/>
          </a:stretch>
        </p:blipFill>
        <p:spPr>
          <a:xfrm>
            <a:off x="7760629" y="1863935"/>
            <a:ext cx="3226819" cy="433782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p:cNvSpPr/>
          <p:nvPr/>
        </p:nvSpPr>
        <p:spPr>
          <a:xfrm>
            <a:off x="457200" y="777240"/>
            <a:ext cx="9905695" cy="640080"/>
          </a:xfrm>
          <a:prstGeom prst="rect">
            <a:avLst/>
          </a:prstGeom>
          <a:noFill/>
          <a:ln/>
        </p:spPr>
        <p:txBody>
          <a:bodyPr wrap="square" rtlCol="0" anchor="ctr"/>
          <a:lstStyle/>
          <a:p>
            <a:pPr marL="0" indent="0" algn="l">
              <a:buNone/>
            </a:pPr>
            <a:r>
              <a:rPr lang="en-US" sz="3000" b="1">
                <a:solidFill>
                  <a:srgbClr val="23446A"/>
                </a:solidFill>
                <a:latin typeface="Calibri" pitchFamily="34" charset="0"/>
                <a:ea typeface="Calibri" pitchFamily="34" charset="-122"/>
                <a:cs typeface="Calibri" pitchFamily="34" charset="-120"/>
              </a:rPr>
              <a:t>Reporter Information</a:t>
            </a:r>
            <a:endParaRPr lang="en-US" sz="3000"/>
          </a:p>
        </p:txBody>
      </p:sp>
      <p:sp>
        <p:nvSpPr>
          <p:cNvPr id="7" name="Shape 4"/>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sp>
        <p:nvSpPr>
          <p:cNvPr id="12" name="Shape 9"/>
          <p:cNvSpPr/>
          <p:nvPr/>
        </p:nvSpPr>
        <p:spPr>
          <a:xfrm>
            <a:off x="457200" y="2885363"/>
            <a:ext cx="128016" cy="128016"/>
          </a:xfrm>
          <a:prstGeom prst="ellipse">
            <a:avLst/>
          </a:prstGeom>
          <a:solidFill>
            <a:srgbClr val="0099D6"/>
          </a:solidFill>
          <a:ln w="12700">
            <a:solidFill>
              <a:srgbClr val="0099D6"/>
            </a:solidFill>
            <a:prstDash val="solid"/>
          </a:ln>
        </p:spPr>
        <p:txBody>
          <a:bodyPr/>
          <a:lstStyle/>
          <a:p>
            <a:endParaRPr lang="en-US"/>
          </a:p>
        </p:txBody>
      </p:sp>
      <p:sp>
        <p:nvSpPr>
          <p:cNvPr id="14" name="Shape 11"/>
          <p:cNvSpPr/>
          <p:nvPr/>
        </p:nvSpPr>
        <p:spPr>
          <a:xfrm>
            <a:off x="457200" y="3758069"/>
            <a:ext cx="128016" cy="128016"/>
          </a:xfrm>
          <a:prstGeom prst="ellipse">
            <a:avLst/>
          </a:prstGeom>
          <a:solidFill>
            <a:srgbClr val="0099D6"/>
          </a:solidFill>
          <a:ln w="12700">
            <a:solidFill>
              <a:srgbClr val="0099D6"/>
            </a:solidFill>
            <a:prstDash val="solid"/>
          </a:ln>
        </p:spPr>
        <p:txBody>
          <a:bodyPr/>
          <a:lstStyle/>
          <a:p>
            <a:endParaRPr lang="en-US"/>
          </a:p>
        </p:txBody>
      </p:sp>
      <p:grpSp>
        <p:nvGrpSpPr>
          <p:cNvPr id="17" name="Group 16">
            <a:extLst>
              <a:ext uri="{FF2B5EF4-FFF2-40B4-BE49-F238E27FC236}">
                <a16:creationId xmlns:a16="http://schemas.microsoft.com/office/drawing/2014/main" id="{53BF3FD9-EBD9-5B9B-0FD4-B901FF2A1C68}"/>
              </a:ext>
            </a:extLst>
          </p:cNvPr>
          <p:cNvGrpSpPr/>
          <p:nvPr/>
        </p:nvGrpSpPr>
        <p:grpSpPr>
          <a:xfrm>
            <a:off x="457200" y="1783080"/>
            <a:ext cx="4899102" cy="2553706"/>
            <a:chOff x="457200" y="1783080"/>
            <a:chExt cx="4899102" cy="2553706"/>
          </a:xfrm>
        </p:grpSpPr>
        <p:sp>
          <p:nvSpPr>
            <p:cNvPr id="8" name="Shape 5"/>
            <p:cNvSpPr/>
            <p:nvPr/>
          </p:nvSpPr>
          <p:spPr>
            <a:xfrm>
              <a:off x="457200" y="1901952"/>
              <a:ext cx="128016" cy="128016"/>
            </a:xfrm>
            <a:prstGeom prst="ellipse">
              <a:avLst/>
            </a:prstGeom>
            <a:solidFill>
              <a:srgbClr val="0099D6"/>
            </a:solidFill>
            <a:ln w="12700">
              <a:solidFill>
                <a:srgbClr val="0099D6"/>
              </a:solidFill>
              <a:prstDash val="solid"/>
            </a:ln>
          </p:spPr>
          <p:txBody>
            <a:bodyPr/>
            <a:lstStyle/>
            <a:p>
              <a:endParaRPr lang="en-US"/>
            </a:p>
          </p:txBody>
        </p:sp>
        <p:sp>
          <p:nvSpPr>
            <p:cNvPr id="9" name="Text 6"/>
            <p:cNvSpPr/>
            <p:nvPr/>
          </p:nvSpPr>
          <p:spPr>
            <a:xfrm>
              <a:off x="601422" y="1783080"/>
              <a:ext cx="4754880" cy="640080"/>
            </a:xfrm>
            <a:prstGeom prst="rect">
              <a:avLst/>
            </a:prstGeom>
            <a:noFill/>
            <a:ln/>
          </p:spPr>
          <p:txBody>
            <a:bodyPr wrap="square" lIns="91440" tIns="45720" rIns="91440" bIns="45720" rtlCol="0" anchor="t"/>
            <a:lstStyle/>
            <a:p>
              <a:r>
                <a:rPr lang="en-US" sz="1400" b="1" dirty="0">
                  <a:solidFill>
                    <a:srgbClr val="1F2D3D"/>
                  </a:solidFill>
                  <a:latin typeface="Calibri"/>
                  <a:ea typeface="Calibri"/>
                  <a:cs typeface="Calibri"/>
                </a:rPr>
                <a:t>Fill in</a:t>
              </a:r>
              <a:r>
                <a:rPr lang="en-US" sz="1400" dirty="0">
                  <a:solidFill>
                    <a:srgbClr val="1F2D3D"/>
                  </a:solidFill>
                  <a:latin typeface="Calibri"/>
                  <a:ea typeface="Calibri"/>
                  <a:cs typeface="Calibri"/>
                </a:rPr>
                <a:t> the damage date &amp;  your identity  </a:t>
              </a:r>
              <a:r>
                <a:rPr lang="en-US" sz="1400">
                  <a:solidFill>
                    <a:srgbClr val="1F2D3D"/>
                  </a:solidFill>
                  <a:latin typeface="Calibri"/>
                  <a:ea typeface="Calibri"/>
                  <a:cs typeface="Calibri"/>
                </a:rPr>
                <a:t>i.e.</a:t>
              </a:r>
              <a:r>
                <a:rPr lang="en-US" sz="1400" dirty="0">
                  <a:solidFill>
                    <a:srgbClr val="1F2D3D"/>
                  </a:solidFill>
                  <a:latin typeface="Calibri"/>
                  <a:ea typeface="Calibri"/>
                  <a:cs typeface="Calibri"/>
                </a:rPr>
                <a:t> your first &amp; last name.</a:t>
              </a:r>
              <a:endParaRPr lang="en-US" sz="1400" dirty="0">
                <a:latin typeface="Calibri"/>
                <a:ea typeface="Calibri"/>
                <a:cs typeface="Calibri"/>
              </a:endParaRPr>
            </a:p>
          </p:txBody>
        </p:sp>
        <p:sp>
          <p:nvSpPr>
            <p:cNvPr id="13" name="Text 10"/>
            <p:cNvSpPr/>
            <p:nvPr/>
          </p:nvSpPr>
          <p:spPr>
            <a:xfrm>
              <a:off x="589500" y="2790162"/>
              <a:ext cx="4754880" cy="640080"/>
            </a:xfrm>
            <a:prstGeom prst="rect">
              <a:avLst/>
            </a:prstGeom>
            <a:noFill/>
            <a:ln/>
          </p:spPr>
          <p:txBody>
            <a:bodyPr wrap="square" lIns="91440" tIns="45720" rIns="91440" bIns="45720" rtlCol="0" anchor="t"/>
            <a:lstStyle/>
            <a:p>
              <a:pPr marL="0" indent="0" algn="l">
                <a:buNone/>
              </a:pPr>
              <a:r>
                <a:rPr lang="en-US" sz="1400" b="1">
                  <a:solidFill>
                    <a:srgbClr val="1F2D3D"/>
                  </a:solidFill>
                  <a:latin typeface="Calibri"/>
                  <a:ea typeface="Calibri"/>
                  <a:cs typeface="Calibri"/>
                </a:rPr>
                <a:t>Select </a:t>
              </a:r>
              <a:r>
                <a:rPr lang="en-US" sz="1400">
                  <a:solidFill>
                    <a:srgbClr val="1F2D3D"/>
                  </a:solidFill>
                  <a:latin typeface="Calibri"/>
                  <a:ea typeface="Calibri"/>
                  <a:cs typeface="Calibri"/>
                </a:rPr>
                <a:t>how you were first notified of the damage or loss.</a:t>
              </a:r>
              <a:endParaRPr lang="en-US" sz="1400">
                <a:latin typeface="Calibri"/>
                <a:ea typeface="Calibri"/>
                <a:cs typeface="Calibri"/>
              </a:endParaRPr>
            </a:p>
          </p:txBody>
        </p:sp>
        <p:sp>
          <p:nvSpPr>
            <p:cNvPr id="15" name="Text 12"/>
            <p:cNvSpPr/>
            <p:nvPr/>
          </p:nvSpPr>
          <p:spPr>
            <a:xfrm>
              <a:off x="587746" y="3696706"/>
              <a:ext cx="4754880" cy="640080"/>
            </a:xfrm>
            <a:prstGeom prst="rect">
              <a:avLst/>
            </a:prstGeom>
            <a:noFill/>
            <a:ln/>
          </p:spPr>
          <p:txBody>
            <a:bodyPr wrap="square" lIns="91440" tIns="45720" rIns="91440" bIns="45720" rtlCol="0" anchor="t"/>
            <a:lstStyle/>
            <a:p>
              <a:pPr marL="0" indent="0" algn="l">
                <a:buNone/>
              </a:pPr>
              <a:r>
                <a:rPr lang="en-US" sz="1400" b="1">
                  <a:solidFill>
                    <a:srgbClr val="1F2D3D"/>
                  </a:solidFill>
                  <a:latin typeface="Calibri"/>
                  <a:ea typeface="Calibri"/>
                  <a:cs typeface="Calibri"/>
                </a:rPr>
                <a:t>Confirm </a:t>
              </a:r>
              <a:r>
                <a:rPr lang="en-US" sz="1400">
                  <a:solidFill>
                    <a:srgbClr val="1F2D3D"/>
                  </a:solidFill>
                  <a:latin typeface="Calibri"/>
                  <a:ea typeface="Calibri"/>
                  <a:cs typeface="Calibri"/>
                </a:rPr>
                <a:t>whether you are the property owner, manager, or guest.</a:t>
              </a:r>
              <a:endParaRPr lang="en-US" sz="1400">
                <a:latin typeface="Calibri"/>
                <a:ea typeface="Calibri"/>
                <a:cs typeface="Calibri"/>
              </a:endParaRPr>
            </a:p>
          </p:txBody>
        </p:sp>
      </p:grpSp>
      <p:sp>
        <p:nvSpPr>
          <p:cNvPr id="19" name="Shape 14"/>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20" name="Text 15"/>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New Damage Claims Enhancement</a:t>
            </a:r>
          </a:p>
        </p:txBody>
      </p:sp>
      <p:sp>
        <p:nvSpPr>
          <p:cNvPr id="21" name="Text 16"/>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5</a:t>
            </a:r>
            <a:endParaRPr lang="en-US" sz="900"/>
          </a:p>
        </p:txBody>
      </p:sp>
      <p:pic>
        <p:nvPicPr>
          <p:cNvPr id="22" name="Picture 21" descr="/mnt/workspace/working/assets/logo_color.png">
            <a:extLst>
              <a:ext uri="{FF2B5EF4-FFF2-40B4-BE49-F238E27FC236}">
                <a16:creationId xmlns:a16="http://schemas.microsoft.com/office/drawing/2014/main" id="{0B5B4965-1495-F36E-62EB-11924BA91D5B}"/>
              </a:ext>
            </a:extLst>
          </p:cNvPr>
          <p:cNvPicPr>
            <a:picLocks noChangeAspect="1"/>
          </p:cNvPicPr>
          <p:nvPr/>
        </p:nvPicPr>
        <p:blipFill>
          <a:blip r:embed="rId3"/>
          <a:srcRect t="3158" b="7358"/>
          <a:stretch>
            <a:fillRect/>
          </a:stretch>
        </p:blipFill>
        <p:spPr>
          <a:xfrm>
            <a:off x="10237814" y="14366"/>
            <a:ext cx="1795272" cy="533400"/>
          </a:xfrm>
          <a:prstGeom prst="rect">
            <a:avLst/>
          </a:prstGeom>
        </p:spPr>
      </p:pic>
      <p:sp>
        <p:nvSpPr>
          <p:cNvPr id="16" name="Shape 13"/>
          <p:cNvSpPr/>
          <p:nvPr/>
        </p:nvSpPr>
        <p:spPr>
          <a:xfrm>
            <a:off x="5760720" y="1691640"/>
            <a:ext cx="5989320" cy="4663440"/>
          </a:xfrm>
          <a:prstGeom prst="rect">
            <a:avLst/>
          </a:prstGeom>
          <a:solidFill>
            <a:srgbClr val="F4F7FB"/>
          </a:solidFill>
          <a:ln w="12700">
            <a:solidFill>
              <a:srgbClr val="D6DEE8"/>
            </a:solidFill>
            <a:prstDash val="solid"/>
          </a:ln>
        </p:spPr>
        <p:txBody>
          <a:bodyPr/>
          <a:lstStyle/>
          <a:p>
            <a:endParaRPr lang="en-US"/>
          </a:p>
        </p:txBody>
      </p:sp>
      <p:sp>
        <p:nvSpPr>
          <p:cNvPr id="18" name="TextBox 17">
            <a:extLst>
              <a:ext uri="{FF2B5EF4-FFF2-40B4-BE49-F238E27FC236}">
                <a16:creationId xmlns:a16="http://schemas.microsoft.com/office/drawing/2014/main" id="{477B043A-282E-9A8A-9D73-F34AEAF12FF7}"/>
              </a:ext>
            </a:extLst>
          </p:cNvPr>
          <p:cNvSpPr txBox="1"/>
          <p:nvPr/>
        </p:nvSpPr>
        <p:spPr>
          <a:xfrm>
            <a:off x="134685" y="4916417"/>
            <a:ext cx="5278244" cy="14850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i="1" kern="0">
                <a:solidFill>
                  <a:srgbClr val="0099D6"/>
                </a:solidFill>
                <a:latin typeface="Calibri"/>
                <a:ea typeface="Calibri"/>
                <a:cs typeface="Calibri"/>
              </a:rPr>
              <a:t>Please note</a:t>
            </a:r>
            <a:r>
              <a:rPr lang="en-US" sz="1400" kern="0">
                <a:solidFill>
                  <a:srgbClr val="1F2D3D"/>
                </a:solidFill>
                <a:latin typeface="Calibri"/>
                <a:ea typeface="Calibri"/>
                <a:cs typeface="Calibri"/>
              </a:rPr>
              <a:t>: </a:t>
            </a:r>
            <a:endParaRPr lang="en-US" sz="1400" kern="0">
              <a:latin typeface="Calibri"/>
              <a:ea typeface="Calibri"/>
              <a:cs typeface="Calibri"/>
            </a:endParaRPr>
          </a:p>
          <a:p>
            <a:endParaRPr lang="en-US" sz="1050" kern="0">
              <a:latin typeface="Segoe UI"/>
              <a:ea typeface="Segoe UI"/>
              <a:cs typeface="Segoe UI"/>
            </a:endParaRPr>
          </a:p>
          <a:p>
            <a:r>
              <a:rPr lang="en-US" sz="1200">
                <a:solidFill>
                  <a:srgbClr val="1F2D3D"/>
                </a:solidFill>
                <a:latin typeface="Calibri"/>
                <a:ea typeface="Calibri"/>
                <a:cs typeface="Calibri"/>
              </a:rPr>
              <a:t>The portal does not save progress. If idle for more than 20 minutes, you </a:t>
            </a:r>
            <a:r>
              <a:rPr lang="en-US" sz="1200" b="1">
                <a:solidFill>
                  <a:srgbClr val="1F2D3D"/>
                </a:solidFill>
                <a:latin typeface="Calibri"/>
                <a:ea typeface="Calibri"/>
                <a:cs typeface="Calibri"/>
              </a:rPr>
              <a:t>must </a:t>
            </a:r>
            <a:r>
              <a:rPr lang="en-US" sz="1200">
                <a:solidFill>
                  <a:srgbClr val="1F2D3D"/>
                </a:solidFill>
                <a:latin typeface="Calibri"/>
                <a:ea typeface="Calibri"/>
                <a:cs typeface="Calibri"/>
              </a:rPr>
              <a:t>restart.</a:t>
            </a:r>
          </a:p>
          <a:p>
            <a:endParaRPr lang="en-US" sz="1200">
              <a:solidFill>
                <a:srgbClr val="1F2D3D"/>
              </a:solidFill>
              <a:ea typeface="Calibri" panose="020F0502020204030204"/>
              <a:cs typeface="Calibri" panose="020F0502020204030204"/>
            </a:endParaRPr>
          </a:p>
          <a:p>
            <a:r>
              <a:rPr lang="en-US" sz="1200" b="1">
                <a:ea typeface="Calibri" panose="020F0502020204030204"/>
                <a:cs typeface="Calibri" panose="020F0502020204030204"/>
              </a:rPr>
              <a:t>Claim should be reported as reasonably practical after a loss is discovered.</a:t>
            </a:r>
          </a:p>
          <a:p>
            <a:pPr algn="ctr"/>
            <a:endParaRPr lang="en-US">
              <a:ea typeface="Calibri" panose="020F0502020204030204"/>
              <a:cs typeface="Calibri" panose="020F0502020204030204"/>
            </a:endParaRPr>
          </a:p>
        </p:txBody>
      </p:sp>
      <p:pic>
        <p:nvPicPr>
          <p:cNvPr id="23" name="Picture 22" descr="A screenshot of a computer">
            <a:extLst>
              <a:ext uri="{FF2B5EF4-FFF2-40B4-BE49-F238E27FC236}">
                <a16:creationId xmlns:a16="http://schemas.microsoft.com/office/drawing/2014/main" id="{935C9352-8E6A-A9BD-DA98-B584EC8888A2}"/>
              </a:ext>
            </a:extLst>
          </p:cNvPr>
          <p:cNvPicPr>
            <a:picLocks noChangeAspect="1"/>
          </p:cNvPicPr>
          <p:nvPr/>
        </p:nvPicPr>
        <p:blipFill>
          <a:blip r:embed="rId4"/>
          <a:srcRect r="1212"/>
          <a:stretch>
            <a:fillRect/>
          </a:stretch>
        </p:blipFill>
        <p:spPr>
          <a:xfrm>
            <a:off x="6082990" y="1829613"/>
            <a:ext cx="5350727" cy="4388237"/>
          </a:xfrm>
          <a:prstGeom prst="rect">
            <a:avLst/>
          </a:prstGeom>
        </p:spPr>
      </p:pic>
    </p:spTree>
    <p:extLst>
      <p:ext uri="{BB962C8B-B14F-4D97-AF65-F5344CB8AC3E}">
        <p14:creationId xmlns:p14="http://schemas.microsoft.com/office/powerpoint/2010/main" val="2126279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p:cNvSpPr/>
          <p:nvPr/>
        </p:nvSpPr>
        <p:spPr>
          <a:xfrm>
            <a:off x="457200" y="777240"/>
            <a:ext cx="9905695" cy="640080"/>
          </a:xfrm>
          <a:prstGeom prst="rect">
            <a:avLst/>
          </a:prstGeom>
          <a:noFill/>
          <a:ln/>
        </p:spPr>
        <p:txBody>
          <a:bodyPr wrap="square" rtlCol="0" anchor="ctr"/>
          <a:lstStyle/>
          <a:p>
            <a:pPr marL="0" indent="0" algn="l">
              <a:buNone/>
            </a:pPr>
            <a:r>
              <a:rPr lang="en-US" sz="3000" b="1">
                <a:solidFill>
                  <a:srgbClr val="23446A"/>
                </a:solidFill>
                <a:latin typeface="Calibri" pitchFamily="34" charset="0"/>
                <a:ea typeface="Calibri" pitchFamily="34" charset="-122"/>
                <a:cs typeface="Calibri" pitchFamily="34" charset="-120"/>
              </a:rPr>
              <a:t>Location Information</a:t>
            </a:r>
            <a:endParaRPr lang="en-US" sz="3000"/>
          </a:p>
        </p:txBody>
      </p:sp>
      <p:sp>
        <p:nvSpPr>
          <p:cNvPr id="7" name="Shape 4"/>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grpSp>
        <p:nvGrpSpPr>
          <p:cNvPr id="17" name="Group 16">
            <a:extLst>
              <a:ext uri="{FF2B5EF4-FFF2-40B4-BE49-F238E27FC236}">
                <a16:creationId xmlns:a16="http://schemas.microsoft.com/office/drawing/2014/main" id="{5F26C860-E014-64BA-797D-C5E3083B0A44}"/>
              </a:ext>
            </a:extLst>
          </p:cNvPr>
          <p:cNvGrpSpPr/>
          <p:nvPr/>
        </p:nvGrpSpPr>
        <p:grpSpPr>
          <a:xfrm>
            <a:off x="457200" y="1783080"/>
            <a:ext cx="5029200" cy="2697480"/>
            <a:chOff x="457200" y="1783080"/>
            <a:chExt cx="5029200" cy="2697480"/>
          </a:xfrm>
        </p:grpSpPr>
        <p:sp>
          <p:nvSpPr>
            <p:cNvPr id="8" name="Shape 5"/>
            <p:cNvSpPr/>
            <p:nvPr/>
          </p:nvSpPr>
          <p:spPr>
            <a:xfrm>
              <a:off x="457200" y="1901952"/>
              <a:ext cx="128016" cy="128016"/>
            </a:xfrm>
            <a:prstGeom prst="ellipse">
              <a:avLst/>
            </a:prstGeom>
            <a:solidFill>
              <a:srgbClr val="0099D6"/>
            </a:solidFill>
            <a:ln w="12700">
              <a:solidFill>
                <a:srgbClr val="0099D6"/>
              </a:solidFill>
              <a:prstDash val="solid"/>
            </a:ln>
          </p:spPr>
          <p:txBody>
            <a:bodyPr/>
            <a:lstStyle/>
            <a:p>
              <a:endParaRPr lang="en-US"/>
            </a:p>
          </p:txBody>
        </p:sp>
        <p:sp>
          <p:nvSpPr>
            <p:cNvPr id="9" name="Text 6"/>
            <p:cNvSpPr/>
            <p:nvPr/>
          </p:nvSpPr>
          <p:spPr>
            <a:xfrm>
              <a:off x="731520" y="1783080"/>
              <a:ext cx="4754880" cy="640080"/>
            </a:xfrm>
            <a:prstGeom prst="rect">
              <a:avLst/>
            </a:prstGeom>
            <a:noFill/>
            <a:ln/>
          </p:spPr>
          <p:txBody>
            <a:bodyPr wrap="square" lIns="91440" tIns="45720" rIns="91440" bIns="45720" rtlCol="0" anchor="t"/>
            <a:lstStyle/>
            <a:p>
              <a:pPr marL="0" indent="0" algn="l">
                <a:buNone/>
              </a:pPr>
              <a:r>
                <a:rPr lang="en-US" sz="1400" b="1">
                  <a:solidFill>
                    <a:srgbClr val="1F2D3D"/>
                  </a:solidFill>
                  <a:latin typeface="Calibri"/>
                  <a:ea typeface="Calibri"/>
                  <a:cs typeface="Calibri"/>
                </a:rPr>
                <a:t>Enter the full address</a:t>
              </a:r>
              <a:r>
                <a:rPr lang="en-US" sz="1400">
                  <a:solidFill>
                    <a:srgbClr val="1F2D3D"/>
                  </a:solidFill>
                  <a:latin typeface="Calibri"/>
                  <a:ea typeface="Calibri"/>
                  <a:cs typeface="Calibri"/>
                </a:rPr>
                <a:t> of the affected property.</a:t>
              </a:r>
              <a:endParaRPr lang="en-US" sz="1400">
                <a:latin typeface="Calibri"/>
                <a:ea typeface="Calibri"/>
                <a:cs typeface="Calibri"/>
              </a:endParaRPr>
            </a:p>
          </p:txBody>
        </p:sp>
        <p:sp>
          <p:nvSpPr>
            <p:cNvPr id="10" name="Shape 7"/>
            <p:cNvSpPr/>
            <p:nvPr/>
          </p:nvSpPr>
          <p:spPr>
            <a:xfrm>
              <a:off x="457200" y="25877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1" name="Text 8"/>
            <p:cNvSpPr/>
            <p:nvPr/>
          </p:nvSpPr>
          <p:spPr>
            <a:xfrm>
              <a:off x="731520" y="2468880"/>
              <a:ext cx="4754880" cy="640080"/>
            </a:xfrm>
            <a:prstGeom prst="rect">
              <a:avLst/>
            </a:prstGeom>
            <a:noFill/>
            <a:ln/>
          </p:spPr>
          <p:txBody>
            <a:bodyPr wrap="square" lIns="91440" tIns="45720" rIns="91440" bIns="45720" rtlCol="0" anchor="t"/>
            <a:lstStyle/>
            <a:p>
              <a:pPr marL="0" indent="0" algn="l">
                <a:buNone/>
              </a:pPr>
              <a:r>
                <a:rPr lang="en-US" sz="1400">
                  <a:solidFill>
                    <a:srgbClr val="1F2D3D"/>
                  </a:solidFill>
                  <a:latin typeface="Calibri"/>
                  <a:ea typeface="Calibri"/>
                  <a:cs typeface="Calibri"/>
                </a:rPr>
                <a:t>Includes country, address, city, state, and ZIP/postal code.</a:t>
              </a:r>
              <a:endParaRPr lang="en-US" sz="1400">
                <a:latin typeface="Calibri"/>
                <a:ea typeface="Calibri"/>
                <a:cs typeface="Calibri"/>
              </a:endParaRPr>
            </a:p>
          </p:txBody>
        </p:sp>
        <p:sp>
          <p:nvSpPr>
            <p:cNvPr id="12" name="Shape 9"/>
            <p:cNvSpPr/>
            <p:nvPr/>
          </p:nvSpPr>
          <p:spPr>
            <a:xfrm>
              <a:off x="457200" y="32735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3" name="Text 10"/>
            <p:cNvSpPr/>
            <p:nvPr/>
          </p:nvSpPr>
          <p:spPr>
            <a:xfrm>
              <a:off x="731520" y="3154680"/>
              <a:ext cx="4754880" cy="640080"/>
            </a:xfrm>
            <a:prstGeom prst="rect">
              <a:avLst/>
            </a:prstGeom>
            <a:noFill/>
            <a:ln/>
          </p:spPr>
          <p:txBody>
            <a:bodyPr wrap="square" lIns="91440" tIns="45720" rIns="91440" bIns="45720" rtlCol="0" anchor="t"/>
            <a:lstStyle/>
            <a:p>
              <a:r>
                <a:rPr lang="en-US" sz="1400" b="1">
                  <a:solidFill>
                    <a:srgbClr val="1F2D3D"/>
                  </a:solidFill>
                  <a:latin typeface="Calibri"/>
                  <a:ea typeface="Calibri"/>
                  <a:cs typeface="Calibri"/>
                </a:rPr>
                <a:t>Include </a:t>
              </a:r>
              <a:r>
                <a:rPr lang="en-US" sz="1400">
                  <a:solidFill>
                    <a:srgbClr val="1F2D3D"/>
                  </a:solidFill>
                  <a:latin typeface="Calibri"/>
                  <a:ea typeface="Calibri"/>
                  <a:cs typeface="Calibri"/>
                </a:rPr>
                <a:t>unit/suite details.</a:t>
              </a:r>
              <a:endParaRPr lang="en-US" sz="1400">
                <a:latin typeface="Calibri"/>
                <a:ea typeface="Calibri"/>
                <a:cs typeface="Calibri"/>
              </a:endParaRPr>
            </a:p>
          </p:txBody>
        </p:sp>
        <p:sp>
          <p:nvSpPr>
            <p:cNvPr id="14" name="Shape 11"/>
            <p:cNvSpPr/>
            <p:nvPr/>
          </p:nvSpPr>
          <p:spPr>
            <a:xfrm>
              <a:off x="457200" y="3959352"/>
              <a:ext cx="128016" cy="128016"/>
            </a:xfrm>
            <a:prstGeom prst="ellipse">
              <a:avLst/>
            </a:prstGeom>
            <a:solidFill>
              <a:srgbClr val="0099D6"/>
            </a:solidFill>
            <a:ln w="12700">
              <a:solidFill>
                <a:srgbClr val="0099D6"/>
              </a:solidFill>
              <a:prstDash val="solid"/>
            </a:ln>
          </p:spPr>
          <p:txBody>
            <a:bodyPr/>
            <a:lstStyle/>
            <a:p>
              <a:endParaRPr lang="en-US"/>
            </a:p>
          </p:txBody>
        </p:sp>
        <p:sp>
          <p:nvSpPr>
            <p:cNvPr id="15" name="Text 12"/>
            <p:cNvSpPr/>
            <p:nvPr/>
          </p:nvSpPr>
          <p:spPr>
            <a:xfrm>
              <a:off x="731520" y="3840480"/>
              <a:ext cx="4754880" cy="640080"/>
            </a:xfrm>
            <a:prstGeom prst="rect">
              <a:avLst/>
            </a:prstGeom>
            <a:noFill/>
            <a:ln/>
          </p:spPr>
          <p:txBody>
            <a:bodyPr wrap="square" rtlCol="0" anchor="t"/>
            <a:lstStyle/>
            <a:p>
              <a:pPr marL="0" indent="0" algn="l">
                <a:buNone/>
              </a:pPr>
              <a:r>
                <a:rPr lang="en-US" sz="1400">
                  <a:solidFill>
                    <a:srgbClr val="1F2D3D"/>
                  </a:solidFill>
                  <a:latin typeface="Calibri" pitchFamily="34" charset="0"/>
                  <a:ea typeface="Calibri" pitchFamily="34" charset="-122"/>
                  <a:cs typeface="Calibri" pitchFamily="34" charset="-120"/>
                </a:rPr>
                <a:t>This ties the loss to the correct property record.</a:t>
              </a:r>
              <a:endParaRPr lang="en-US" sz="1400"/>
            </a:p>
          </p:txBody>
        </p:sp>
      </p:grpSp>
      <p:sp>
        <p:nvSpPr>
          <p:cNvPr id="20" name="Shape 14"/>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21" name="Text 15"/>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New Damage Claims Enhancement</a:t>
            </a:r>
          </a:p>
        </p:txBody>
      </p:sp>
      <p:sp>
        <p:nvSpPr>
          <p:cNvPr id="22" name="Text 16"/>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6</a:t>
            </a:r>
            <a:endParaRPr lang="en-US" sz="900"/>
          </a:p>
        </p:txBody>
      </p:sp>
      <p:pic>
        <p:nvPicPr>
          <p:cNvPr id="23" name="Picture 22" descr="/mnt/workspace/working/assets/logo_color.png">
            <a:extLst>
              <a:ext uri="{FF2B5EF4-FFF2-40B4-BE49-F238E27FC236}">
                <a16:creationId xmlns:a16="http://schemas.microsoft.com/office/drawing/2014/main" id="{0A437ECD-24BB-5188-B6BE-A20257BFF9E9}"/>
              </a:ext>
            </a:extLst>
          </p:cNvPr>
          <p:cNvPicPr>
            <a:picLocks noChangeAspect="1"/>
          </p:cNvPicPr>
          <p:nvPr/>
        </p:nvPicPr>
        <p:blipFill>
          <a:blip r:embed="rId3"/>
          <a:srcRect t="3158" b="7358"/>
          <a:stretch>
            <a:fillRect/>
          </a:stretch>
        </p:blipFill>
        <p:spPr>
          <a:xfrm>
            <a:off x="10262797" y="51841"/>
            <a:ext cx="1795272" cy="533400"/>
          </a:xfrm>
          <a:prstGeom prst="rect">
            <a:avLst/>
          </a:prstGeom>
        </p:spPr>
      </p:pic>
      <p:grpSp>
        <p:nvGrpSpPr>
          <p:cNvPr id="25" name="Group 24">
            <a:extLst>
              <a:ext uri="{FF2B5EF4-FFF2-40B4-BE49-F238E27FC236}">
                <a16:creationId xmlns:a16="http://schemas.microsoft.com/office/drawing/2014/main" id="{C52EEB35-FB40-74F2-B470-E5947836C498}"/>
              </a:ext>
            </a:extLst>
          </p:cNvPr>
          <p:cNvGrpSpPr/>
          <p:nvPr/>
        </p:nvGrpSpPr>
        <p:grpSpPr>
          <a:xfrm>
            <a:off x="5913120" y="1168029"/>
            <a:ext cx="5248508" cy="4638411"/>
            <a:chOff x="5760720" y="924189"/>
            <a:chExt cx="5248508" cy="4638411"/>
          </a:xfrm>
        </p:grpSpPr>
        <p:sp>
          <p:nvSpPr>
            <p:cNvPr id="16" name="Shape 13"/>
            <p:cNvSpPr/>
            <p:nvPr/>
          </p:nvSpPr>
          <p:spPr>
            <a:xfrm>
              <a:off x="5760720" y="924189"/>
              <a:ext cx="5248508" cy="4638411"/>
            </a:xfrm>
            <a:prstGeom prst="rect">
              <a:avLst/>
            </a:prstGeom>
            <a:solidFill>
              <a:srgbClr val="F4F7FB"/>
            </a:solidFill>
            <a:ln w="12700">
              <a:solidFill>
                <a:srgbClr val="D6DEE8"/>
              </a:solidFill>
              <a:prstDash val="solid"/>
            </a:ln>
          </p:spPr>
          <p:txBody>
            <a:bodyPr/>
            <a:lstStyle/>
            <a:p>
              <a:endParaRPr lang="en-US"/>
            </a:p>
          </p:txBody>
        </p:sp>
        <p:pic>
          <p:nvPicPr>
            <p:cNvPr id="5" name="Picture 4" descr="A screenshot of a computer">
              <a:extLst>
                <a:ext uri="{FF2B5EF4-FFF2-40B4-BE49-F238E27FC236}">
                  <a16:creationId xmlns:a16="http://schemas.microsoft.com/office/drawing/2014/main" id="{6224D37E-25DC-826F-743A-1585EF196E9A}"/>
                </a:ext>
              </a:extLst>
            </p:cNvPr>
            <p:cNvPicPr>
              <a:picLocks noChangeAspect="1"/>
            </p:cNvPicPr>
            <p:nvPr/>
          </p:nvPicPr>
          <p:blipFill>
            <a:blip r:embed="rId4"/>
            <a:stretch>
              <a:fillRect/>
            </a:stretch>
          </p:blipFill>
          <p:spPr>
            <a:xfrm>
              <a:off x="6057704" y="1134326"/>
              <a:ext cx="4661229" cy="4070196"/>
            </a:xfrm>
            <a:prstGeom prst="rect">
              <a:avLst/>
            </a:prstGeom>
          </p:spPr>
        </p:pic>
      </p:grpSp>
      <p:sp>
        <p:nvSpPr>
          <p:cNvPr id="18" name="TextBox 17">
            <a:extLst>
              <a:ext uri="{FF2B5EF4-FFF2-40B4-BE49-F238E27FC236}">
                <a16:creationId xmlns:a16="http://schemas.microsoft.com/office/drawing/2014/main" id="{B87023AB-FEDB-C5DE-6B7D-F38E6B9BFF51}"/>
              </a:ext>
            </a:extLst>
          </p:cNvPr>
          <p:cNvSpPr txBox="1"/>
          <p:nvPr/>
        </p:nvSpPr>
        <p:spPr>
          <a:xfrm>
            <a:off x="307217" y="4676537"/>
            <a:ext cx="5017891"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rgbClr val="1F2D3D"/>
                </a:solidFill>
                <a:latin typeface="Calibri"/>
                <a:ea typeface="Calibri"/>
                <a:cs typeface="Calibri"/>
              </a:rPr>
              <a:t>Non-Standard Address Option:</a:t>
            </a:r>
          </a:p>
          <a:p>
            <a:pPr marL="285750" indent="-285750">
              <a:buFont typeface="Courier New"/>
              <a:buChar char="o"/>
            </a:pPr>
            <a:r>
              <a:rPr lang="en-US" sz="1400">
                <a:solidFill>
                  <a:srgbClr val="1F2D3D"/>
                </a:solidFill>
                <a:latin typeface="Calibri" pitchFamily="34" charset="0"/>
                <a:ea typeface="Calibri" pitchFamily="34" charset="-122"/>
                <a:cs typeface="Calibri" pitchFamily="34" charset="-120"/>
              </a:rPr>
              <a:t>Use when the address does not autofill or match</a:t>
            </a:r>
          </a:p>
          <a:p>
            <a:pPr marL="285750" indent="-285750">
              <a:buFont typeface="Courier New"/>
              <a:buChar char="o"/>
            </a:pPr>
            <a:r>
              <a:rPr lang="en-US" sz="1400">
                <a:solidFill>
                  <a:srgbClr val="1F2D3D"/>
                </a:solidFill>
                <a:latin typeface="Calibri"/>
                <a:ea typeface="Calibri"/>
                <a:cs typeface="Calibri"/>
              </a:rPr>
              <a:t>Allows you to manually enter property details</a:t>
            </a:r>
          </a:p>
          <a:p>
            <a:pPr marL="285750" indent="-285750">
              <a:buFont typeface="Courier New"/>
              <a:buChar char="o"/>
            </a:pPr>
            <a:r>
              <a:rPr lang="en-US" sz="1400">
                <a:solidFill>
                  <a:srgbClr val="1F2D3D"/>
                </a:solidFill>
                <a:latin typeface="Calibri"/>
                <a:ea typeface="Calibri"/>
                <a:cs typeface="Calibri"/>
              </a:rPr>
              <a:t>Enables you to proceed with the claim</a:t>
            </a:r>
          </a:p>
          <a:p>
            <a:pPr algn="l"/>
            <a:endParaRPr lang="en-US">
              <a:ea typeface="Calibri"/>
              <a:cs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p:cNvSpPr/>
          <p:nvPr/>
        </p:nvSpPr>
        <p:spPr>
          <a:xfrm>
            <a:off x="457200" y="777240"/>
            <a:ext cx="9905695" cy="640080"/>
          </a:xfrm>
          <a:prstGeom prst="rect">
            <a:avLst/>
          </a:prstGeom>
          <a:noFill/>
          <a:ln/>
        </p:spPr>
        <p:txBody>
          <a:bodyPr wrap="square" lIns="91440" tIns="45720" rIns="91440" bIns="45720" rtlCol="0" anchor="ctr"/>
          <a:lstStyle/>
          <a:p>
            <a:r>
              <a:rPr lang="en-US" sz="3000" b="1">
                <a:solidFill>
                  <a:srgbClr val="23446A"/>
                </a:solidFill>
                <a:latin typeface="Calibri"/>
                <a:ea typeface="Calibri"/>
                <a:cs typeface="Calibri"/>
              </a:rPr>
              <a:t>Damage Information</a:t>
            </a:r>
            <a:endParaRPr lang="en-US" sz="3000"/>
          </a:p>
        </p:txBody>
      </p:sp>
      <p:sp>
        <p:nvSpPr>
          <p:cNvPr id="7" name="Shape 4"/>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grpSp>
        <p:nvGrpSpPr>
          <p:cNvPr id="5" name="Group 4">
            <a:extLst>
              <a:ext uri="{FF2B5EF4-FFF2-40B4-BE49-F238E27FC236}">
                <a16:creationId xmlns:a16="http://schemas.microsoft.com/office/drawing/2014/main" id="{CC856F95-8499-14D5-5417-956C79194095}"/>
              </a:ext>
            </a:extLst>
          </p:cNvPr>
          <p:cNvGrpSpPr/>
          <p:nvPr/>
        </p:nvGrpSpPr>
        <p:grpSpPr>
          <a:xfrm>
            <a:off x="457200" y="1783080"/>
            <a:ext cx="4942936" cy="2553706"/>
            <a:chOff x="457200" y="1783080"/>
            <a:chExt cx="4942936" cy="2553706"/>
          </a:xfrm>
        </p:grpSpPr>
        <p:sp>
          <p:nvSpPr>
            <p:cNvPr id="8" name="Shape 5"/>
            <p:cNvSpPr/>
            <p:nvPr/>
          </p:nvSpPr>
          <p:spPr>
            <a:xfrm>
              <a:off x="457200" y="1901952"/>
              <a:ext cx="128016" cy="128016"/>
            </a:xfrm>
            <a:prstGeom prst="ellipse">
              <a:avLst/>
            </a:prstGeom>
            <a:solidFill>
              <a:srgbClr val="0099D6"/>
            </a:solidFill>
            <a:ln w="12700">
              <a:solidFill>
                <a:srgbClr val="0099D6"/>
              </a:solidFill>
              <a:prstDash val="solid"/>
            </a:ln>
          </p:spPr>
          <p:txBody>
            <a:bodyPr/>
            <a:lstStyle/>
            <a:p>
              <a:endParaRPr lang="en-US"/>
            </a:p>
          </p:txBody>
        </p:sp>
        <p:sp>
          <p:nvSpPr>
            <p:cNvPr id="9" name="Text 6"/>
            <p:cNvSpPr/>
            <p:nvPr/>
          </p:nvSpPr>
          <p:spPr>
            <a:xfrm>
              <a:off x="589280" y="1783080"/>
              <a:ext cx="4754880" cy="640080"/>
            </a:xfrm>
            <a:prstGeom prst="rect">
              <a:avLst/>
            </a:prstGeom>
            <a:noFill/>
            <a:ln/>
          </p:spPr>
          <p:txBody>
            <a:bodyPr wrap="square" lIns="91440" tIns="45720" rIns="91440" bIns="45720" rtlCol="0" anchor="t"/>
            <a:lstStyle/>
            <a:p>
              <a:r>
                <a:rPr lang="en-US" sz="1400" b="1" dirty="0">
                  <a:solidFill>
                    <a:srgbClr val="1F2D3D"/>
                  </a:solidFill>
                  <a:latin typeface="Calibri"/>
                  <a:ea typeface="Calibri"/>
                  <a:cs typeface="Calibri"/>
                </a:rPr>
                <a:t>Enter</a:t>
              </a:r>
              <a:r>
                <a:rPr lang="en-US" sz="1400" dirty="0">
                  <a:solidFill>
                    <a:srgbClr val="1F2D3D"/>
                  </a:solidFill>
                  <a:latin typeface="Calibri"/>
                  <a:ea typeface="Calibri"/>
                  <a:cs typeface="Calibri"/>
                </a:rPr>
                <a:t> when the damage was </a:t>
              </a:r>
              <a:r>
                <a:rPr lang="en-US" sz="1400" b="1">
                  <a:solidFill>
                    <a:srgbClr val="1F2D3D"/>
                  </a:solidFill>
                  <a:latin typeface="Calibri"/>
                  <a:ea typeface="Calibri"/>
                  <a:cs typeface="Calibri"/>
                </a:rPr>
                <a:t>first reported</a:t>
              </a:r>
              <a:r>
                <a:rPr lang="en-US" sz="1400">
                  <a:solidFill>
                    <a:srgbClr val="1F2D3D"/>
                  </a:solidFill>
                  <a:latin typeface="Calibri"/>
                  <a:ea typeface="Calibri"/>
                  <a:cs typeface="Calibri"/>
                </a:rPr>
                <a:t>.</a:t>
              </a:r>
              <a:endParaRPr lang="en-US">
                <a:ea typeface="Calibri"/>
                <a:cs typeface="Calibri"/>
              </a:endParaRPr>
            </a:p>
          </p:txBody>
        </p:sp>
        <p:sp>
          <p:nvSpPr>
            <p:cNvPr id="12" name="Shape 9"/>
            <p:cNvSpPr/>
            <p:nvPr/>
          </p:nvSpPr>
          <p:spPr>
            <a:xfrm>
              <a:off x="457200" y="2885363"/>
              <a:ext cx="128016" cy="128016"/>
            </a:xfrm>
            <a:prstGeom prst="ellipse">
              <a:avLst/>
            </a:prstGeom>
            <a:solidFill>
              <a:srgbClr val="0099D6"/>
            </a:solidFill>
            <a:ln w="12700">
              <a:solidFill>
                <a:srgbClr val="0099D6"/>
              </a:solidFill>
              <a:prstDash val="solid"/>
            </a:ln>
          </p:spPr>
          <p:txBody>
            <a:bodyPr/>
            <a:lstStyle/>
            <a:p>
              <a:endParaRPr lang="en-US"/>
            </a:p>
          </p:txBody>
        </p:sp>
        <p:sp>
          <p:nvSpPr>
            <p:cNvPr id="13" name="Text 10"/>
            <p:cNvSpPr/>
            <p:nvPr/>
          </p:nvSpPr>
          <p:spPr>
            <a:xfrm>
              <a:off x="645256" y="2780869"/>
              <a:ext cx="4754880" cy="640080"/>
            </a:xfrm>
            <a:prstGeom prst="rect">
              <a:avLst/>
            </a:prstGeom>
            <a:noFill/>
            <a:ln/>
          </p:spPr>
          <p:txBody>
            <a:bodyPr wrap="square" lIns="91440" tIns="45720" rIns="91440" bIns="45720" rtlCol="0" anchor="t"/>
            <a:lstStyle/>
            <a:p>
              <a:r>
                <a:rPr lang="en-US" sz="1400" b="1">
                  <a:solidFill>
                    <a:srgbClr val="1F2D3D"/>
                  </a:solidFill>
                  <a:latin typeface="Calibri"/>
                  <a:ea typeface="Calibri"/>
                  <a:cs typeface="Calibri"/>
                </a:rPr>
                <a:t>Select who notified you</a:t>
              </a:r>
              <a:r>
                <a:rPr lang="en-US" sz="1400">
                  <a:solidFill>
                    <a:srgbClr val="1F2D3D"/>
                  </a:solidFill>
                  <a:latin typeface="Calibri"/>
                  <a:ea typeface="Calibri"/>
                  <a:cs typeface="Calibri"/>
                </a:rPr>
                <a:t> of the damage or loss.</a:t>
              </a:r>
              <a:endParaRPr lang="en-US" sz="1400">
                <a:latin typeface="Calibri"/>
                <a:ea typeface="Calibri"/>
                <a:cs typeface="Calibri"/>
              </a:endParaRPr>
            </a:p>
          </p:txBody>
        </p:sp>
        <p:sp>
          <p:nvSpPr>
            <p:cNvPr id="14" name="Shape 11"/>
            <p:cNvSpPr/>
            <p:nvPr/>
          </p:nvSpPr>
          <p:spPr>
            <a:xfrm>
              <a:off x="457200" y="3758069"/>
              <a:ext cx="128016" cy="128016"/>
            </a:xfrm>
            <a:prstGeom prst="ellipse">
              <a:avLst/>
            </a:prstGeom>
            <a:solidFill>
              <a:srgbClr val="0099D6"/>
            </a:solidFill>
            <a:ln w="12700">
              <a:solidFill>
                <a:srgbClr val="0099D6"/>
              </a:solidFill>
              <a:prstDash val="solid"/>
            </a:ln>
          </p:spPr>
          <p:txBody>
            <a:bodyPr/>
            <a:lstStyle/>
            <a:p>
              <a:endParaRPr lang="en-US"/>
            </a:p>
          </p:txBody>
        </p:sp>
        <p:sp>
          <p:nvSpPr>
            <p:cNvPr id="15" name="Text 12"/>
            <p:cNvSpPr/>
            <p:nvPr/>
          </p:nvSpPr>
          <p:spPr>
            <a:xfrm>
              <a:off x="587746" y="3696706"/>
              <a:ext cx="4754880" cy="640080"/>
            </a:xfrm>
            <a:prstGeom prst="rect">
              <a:avLst/>
            </a:prstGeom>
            <a:noFill/>
            <a:ln/>
          </p:spPr>
          <p:txBody>
            <a:bodyPr wrap="square" lIns="91440" tIns="45720" rIns="91440" bIns="45720" rtlCol="0" anchor="t"/>
            <a:lstStyle/>
            <a:p>
              <a:r>
                <a:rPr lang="en-US" sz="1400" b="1">
                  <a:solidFill>
                    <a:srgbClr val="1F2D3D"/>
                  </a:solidFill>
                  <a:ea typeface="Calibri"/>
                  <a:cs typeface="Calibri"/>
                </a:rPr>
                <a:t>Enter the booking number related</a:t>
              </a:r>
              <a:r>
                <a:rPr lang="en-US" sz="1400">
                  <a:solidFill>
                    <a:srgbClr val="1F2D3D"/>
                  </a:solidFill>
                  <a:ea typeface="Calibri"/>
                  <a:cs typeface="Calibri"/>
                </a:rPr>
                <a:t> to the damage.</a:t>
              </a:r>
            </a:p>
          </p:txBody>
        </p:sp>
      </p:grpSp>
      <p:sp>
        <p:nvSpPr>
          <p:cNvPr id="19" name="Shape 14"/>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20" name="Text 15"/>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New Damage Claims Enhancement</a:t>
            </a:r>
            <a:endParaRPr lang="en-US" sz="900" dirty="0">
              <a:solidFill>
                <a:srgbClr val="5A6B7E"/>
              </a:solidFill>
              <a:ea typeface="Calibri"/>
              <a:cs typeface="Calibri"/>
            </a:endParaRPr>
          </a:p>
        </p:txBody>
      </p:sp>
      <p:sp>
        <p:nvSpPr>
          <p:cNvPr id="21" name="Text 16"/>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5</a:t>
            </a:r>
            <a:endParaRPr lang="en-US" sz="900"/>
          </a:p>
        </p:txBody>
      </p:sp>
      <p:pic>
        <p:nvPicPr>
          <p:cNvPr id="22" name="Picture 21" descr="/mnt/workspace/working/assets/logo_color.png">
            <a:extLst>
              <a:ext uri="{FF2B5EF4-FFF2-40B4-BE49-F238E27FC236}">
                <a16:creationId xmlns:a16="http://schemas.microsoft.com/office/drawing/2014/main" id="{0B5B4965-1495-F36E-62EB-11924BA91D5B}"/>
              </a:ext>
            </a:extLst>
          </p:cNvPr>
          <p:cNvPicPr>
            <a:picLocks noChangeAspect="1"/>
          </p:cNvPicPr>
          <p:nvPr/>
        </p:nvPicPr>
        <p:blipFill>
          <a:blip r:embed="rId3"/>
          <a:srcRect t="3158" b="7358"/>
          <a:stretch>
            <a:fillRect/>
          </a:stretch>
        </p:blipFill>
        <p:spPr>
          <a:xfrm>
            <a:off x="10237814" y="14366"/>
            <a:ext cx="1795272" cy="533400"/>
          </a:xfrm>
          <a:prstGeom prst="rect">
            <a:avLst/>
          </a:prstGeom>
        </p:spPr>
      </p:pic>
      <p:grpSp>
        <p:nvGrpSpPr>
          <p:cNvPr id="23" name="Group 22">
            <a:extLst>
              <a:ext uri="{FF2B5EF4-FFF2-40B4-BE49-F238E27FC236}">
                <a16:creationId xmlns:a16="http://schemas.microsoft.com/office/drawing/2014/main" id="{81F57A5A-A0A3-484F-79FF-36007DE34B2A}"/>
              </a:ext>
            </a:extLst>
          </p:cNvPr>
          <p:cNvGrpSpPr/>
          <p:nvPr/>
        </p:nvGrpSpPr>
        <p:grpSpPr>
          <a:xfrm>
            <a:off x="5760720" y="1493149"/>
            <a:ext cx="5969868" cy="3551291"/>
            <a:chOff x="5760720" y="924189"/>
            <a:chExt cx="5969868" cy="3551291"/>
          </a:xfrm>
        </p:grpSpPr>
        <p:sp>
          <p:nvSpPr>
            <p:cNvPr id="17" name="Shape 13">
              <a:extLst>
                <a:ext uri="{FF2B5EF4-FFF2-40B4-BE49-F238E27FC236}">
                  <a16:creationId xmlns:a16="http://schemas.microsoft.com/office/drawing/2014/main" id="{BB975C71-B59E-3C2C-CE1C-976DB220837E}"/>
                </a:ext>
              </a:extLst>
            </p:cNvPr>
            <p:cNvSpPr/>
            <p:nvPr/>
          </p:nvSpPr>
          <p:spPr>
            <a:xfrm>
              <a:off x="5760720" y="924189"/>
              <a:ext cx="5969868" cy="3551291"/>
            </a:xfrm>
            <a:prstGeom prst="rect">
              <a:avLst/>
            </a:prstGeom>
            <a:solidFill>
              <a:srgbClr val="F4F7FB"/>
            </a:solidFill>
            <a:ln w="12700">
              <a:solidFill>
                <a:srgbClr val="D6DEE8"/>
              </a:solidFill>
              <a:prstDash val="solid"/>
            </a:ln>
          </p:spPr>
          <p:txBody>
            <a:bodyPr/>
            <a:lstStyle/>
            <a:p>
              <a:endParaRPr lang="en-US"/>
            </a:p>
          </p:txBody>
        </p:sp>
        <p:pic>
          <p:nvPicPr>
            <p:cNvPr id="18" name="Picture 17" descr="A screenshot of a computer  AI-generated content may be incorrect.">
              <a:extLst>
                <a:ext uri="{FF2B5EF4-FFF2-40B4-BE49-F238E27FC236}">
                  <a16:creationId xmlns:a16="http://schemas.microsoft.com/office/drawing/2014/main" id="{76CABCE3-733F-CFB1-0481-17D789564787}"/>
                </a:ext>
              </a:extLst>
            </p:cNvPr>
            <p:cNvPicPr>
              <a:picLocks noChangeAspect="1"/>
            </p:cNvPicPr>
            <p:nvPr/>
          </p:nvPicPr>
          <p:blipFill>
            <a:blip r:embed="rId4"/>
            <a:srcRect r="1943"/>
            <a:stretch>
              <a:fillRect/>
            </a:stretch>
          </p:blipFill>
          <p:spPr>
            <a:xfrm>
              <a:off x="5948162" y="1067775"/>
              <a:ext cx="5608244" cy="3016065"/>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2191695" cy="384048"/>
          </a:xfrm>
          <a:prstGeom prst="rect">
            <a:avLst/>
          </a:prstGeom>
          <a:solidFill>
            <a:srgbClr val="23446A"/>
          </a:solidFill>
          <a:ln w="12700">
            <a:solidFill>
              <a:srgbClr val="23446A"/>
            </a:solidFill>
            <a:prstDash val="solid"/>
          </a:ln>
        </p:spPr>
        <p:txBody>
          <a:bodyPr/>
          <a:lstStyle/>
          <a:p>
            <a:endParaRPr lang="en-US"/>
          </a:p>
        </p:txBody>
      </p:sp>
      <p:sp>
        <p:nvSpPr>
          <p:cNvPr id="3" name="Shape 1"/>
          <p:cNvSpPr/>
          <p:nvPr/>
        </p:nvSpPr>
        <p:spPr>
          <a:xfrm>
            <a:off x="0" y="384048"/>
            <a:ext cx="12191695" cy="54864"/>
          </a:xfrm>
          <a:prstGeom prst="rect">
            <a:avLst/>
          </a:prstGeom>
          <a:solidFill>
            <a:srgbClr val="0099D6"/>
          </a:solidFill>
          <a:ln w="12700">
            <a:solidFill>
              <a:srgbClr val="0099D6"/>
            </a:solidFill>
            <a:prstDash val="solid"/>
          </a:ln>
        </p:spPr>
        <p:txBody>
          <a:bodyPr/>
          <a:lstStyle/>
          <a:p>
            <a:endParaRPr lang="en-US"/>
          </a:p>
        </p:txBody>
      </p:sp>
      <p:sp>
        <p:nvSpPr>
          <p:cNvPr id="4" name="Shape 2"/>
          <p:cNvSpPr/>
          <p:nvPr/>
        </p:nvSpPr>
        <p:spPr>
          <a:xfrm>
            <a:off x="10317175" y="54864"/>
            <a:ext cx="1691640" cy="502920"/>
          </a:xfrm>
          <a:prstGeom prst="rect">
            <a:avLst/>
          </a:prstGeom>
          <a:solidFill>
            <a:srgbClr val="FFFFFF"/>
          </a:solidFill>
          <a:ln w="12700">
            <a:solidFill>
              <a:srgbClr val="FFFFFF"/>
            </a:solidFill>
            <a:prstDash val="solid"/>
          </a:ln>
        </p:spPr>
        <p:txBody>
          <a:bodyPr/>
          <a:lstStyle/>
          <a:p>
            <a:endParaRPr lang="en-US"/>
          </a:p>
        </p:txBody>
      </p:sp>
      <p:sp>
        <p:nvSpPr>
          <p:cNvPr id="6" name="Text 3"/>
          <p:cNvSpPr/>
          <p:nvPr/>
        </p:nvSpPr>
        <p:spPr>
          <a:xfrm>
            <a:off x="457200" y="777240"/>
            <a:ext cx="9905695" cy="640080"/>
          </a:xfrm>
          <a:prstGeom prst="rect">
            <a:avLst/>
          </a:prstGeom>
          <a:noFill/>
          <a:ln/>
        </p:spPr>
        <p:txBody>
          <a:bodyPr wrap="square" rtlCol="0" anchor="ctr"/>
          <a:lstStyle/>
          <a:p>
            <a:pPr marL="0" indent="0" algn="l">
              <a:buNone/>
            </a:pPr>
            <a:r>
              <a:rPr lang="en-US" sz="3000" b="1">
                <a:solidFill>
                  <a:srgbClr val="23446A"/>
                </a:solidFill>
                <a:latin typeface="Calibri" pitchFamily="34" charset="0"/>
                <a:ea typeface="Calibri" pitchFamily="34" charset="-122"/>
                <a:cs typeface="Calibri" pitchFamily="34" charset="-120"/>
              </a:rPr>
              <a:t>Loss Information</a:t>
            </a:r>
            <a:endParaRPr lang="en-US" sz="3000"/>
          </a:p>
        </p:txBody>
      </p:sp>
      <p:sp>
        <p:nvSpPr>
          <p:cNvPr id="7" name="Shape 4"/>
          <p:cNvSpPr/>
          <p:nvPr/>
        </p:nvSpPr>
        <p:spPr>
          <a:xfrm>
            <a:off x="457200" y="1417320"/>
            <a:ext cx="1280160" cy="54864"/>
          </a:xfrm>
          <a:prstGeom prst="rect">
            <a:avLst/>
          </a:prstGeom>
          <a:solidFill>
            <a:srgbClr val="0099D6"/>
          </a:solidFill>
          <a:ln w="12700">
            <a:solidFill>
              <a:srgbClr val="0099D6"/>
            </a:solidFill>
            <a:prstDash val="solid"/>
          </a:ln>
        </p:spPr>
        <p:txBody>
          <a:bodyPr/>
          <a:lstStyle/>
          <a:p>
            <a:endParaRPr lang="en-US"/>
          </a:p>
        </p:txBody>
      </p:sp>
      <p:grpSp>
        <p:nvGrpSpPr>
          <p:cNvPr id="8" name="Group 7">
            <a:extLst>
              <a:ext uri="{FF2B5EF4-FFF2-40B4-BE49-F238E27FC236}">
                <a16:creationId xmlns:a16="http://schemas.microsoft.com/office/drawing/2014/main" id="{8C5D699B-6B79-5DA3-CD0A-814213CA6EF8}"/>
              </a:ext>
            </a:extLst>
          </p:cNvPr>
          <p:cNvGrpSpPr/>
          <p:nvPr/>
        </p:nvGrpSpPr>
        <p:grpSpPr>
          <a:xfrm>
            <a:off x="457200" y="1881582"/>
            <a:ext cx="4954858" cy="640080"/>
            <a:chOff x="457200" y="1881582"/>
            <a:chExt cx="4954858" cy="640080"/>
          </a:xfrm>
        </p:grpSpPr>
        <p:sp>
          <p:nvSpPr>
            <p:cNvPr id="12" name="Shape 9"/>
            <p:cNvSpPr/>
            <p:nvPr/>
          </p:nvSpPr>
          <p:spPr>
            <a:xfrm>
              <a:off x="457200" y="2000454"/>
              <a:ext cx="128016" cy="128016"/>
            </a:xfrm>
            <a:prstGeom prst="ellipse">
              <a:avLst/>
            </a:prstGeom>
            <a:solidFill>
              <a:srgbClr val="0099D6"/>
            </a:solidFill>
            <a:ln w="12700">
              <a:solidFill>
                <a:srgbClr val="0099D6"/>
              </a:solidFill>
              <a:prstDash val="solid"/>
            </a:ln>
          </p:spPr>
          <p:txBody>
            <a:bodyPr/>
            <a:lstStyle/>
            <a:p>
              <a:endParaRPr lang="en-US"/>
            </a:p>
          </p:txBody>
        </p:sp>
        <p:sp>
          <p:nvSpPr>
            <p:cNvPr id="13" name="Text 10"/>
            <p:cNvSpPr/>
            <p:nvPr/>
          </p:nvSpPr>
          <p:spPr>
            <a:xfrm>
              <a:off x="657178" y="1881582"/>
              <a:ext cx="4754880" cy="640080"/>
            </a:xfrm>
            <a:prstGeom prst="rect">
              <a:avLst/>
            </a:prstGeom>
            <a:noFill/>
            <a:ln/>
          </p:spPr>
          <p:txBody>
            <a:bodyPr wrap="square" lIns="91440" tIns="45720" rIns="91440" bIns="45720" rtlCol="0" anchor="t"/>
            <a:lstStyle/>
            <a:p>
              <a:r>
                <a:rPr lang="en-US" sz="1400">
                  <a:solidFill>
                    <a:srgbClr val="1F2D3D"/>
                  </a:solidFill>
                  <a:latin typeface="Calibri"/>
                  <a:ea typeface="Calibri"/>
                  <a:cs typeface="Calibri"/>
                </a:rPr>
                <a:t>Indicate whether police, fire, or other authorities were notified.</a:t>
              </a:r>
            </a:p>
            <a:p>
              <a:endParaRPr lang="en-US" sz="1400">
                <a:solidFill>
                  <a:srgbClr val="1F2D3D"/>
                </a:solidFill>
                <a:latin typeface="Calibri"/>
                <a:ea typeface="Calibri"/>
                <a:cs typeface="Calibri"/>
              </a:endParaRPr>
            </a:p>
            <a:p>
              <a:r>
                <a:rPr lang="en-US" sz="1400">
                  <a:solidFill>
                    <a:srgbClr val="1F2D3D"/>
                  </a:solidFill>
                  <a:latin typeface="Calibri"/>
                  <a:ea typeface="Calibri"/>
                  <a:cs typeface="Calibri"/>
                </a:rPr>
                <a:t>If "Yes" for </a:t>
              </a:r>
              <a:r>
                <a:rPr lang="en-US" sz="1400" b="1">
                  <a:solidFill>
                    <a:srgbClr val="1F2D3D"/>
                  </a:solidFill>
                  <a:latin typeface="Calibri"/>
                  <a:ea typeface="Calibri"/>
                  <a:cs typeface="Calibri"/>
                </a:rPr>
                <a:t>Authorities Involved</a:t>
              </a:r>
              <a:endParaRPr lang="en-US" sz="1400" b="1">
                <a:solidFill>
                  <a:srgbClr val="1F2D3D"/>
                </a:solidFill>
                <a:ea typeface="Calibri"/>
                <a:cs typeface="Calibri"/>
              </a:endParaRPr>
            </a:p>
            <a:p>
              <a:pPr marL="285750" indent="-285750">
                <a:buFont typeface="Arial"/>
                <a:buChar char="•"/>
              </a:pPr>
              <a:r>
                <a:rPr lang="en-US" sz="1400" b="1">
                  <a:solidFill>
                    <a:srgbClr val="1F2D3D"/>
                  </a:solidFill>
                  <a:latin typeface="Calibri"/>
                  <a:ea typeface="Calibri"/>
                  <a:cs typeface="Calibri"/>
                </a:rPr>
                <a:t>Include the authority's name</a:t>
              </a:r>
            </a:p>
            <a:p>
              <a:pPr marL="285750" indent="-285750">
                <a:buFont typeface="Arial"/>
                <a:buChar char="•"/>
              </a:pPr>
              <a:r>
                <a:rPr lang="en-US" sz="1400" b="1">
                  <a:solidFill>
                    <a:srgbClr val="1F2D3D"/>
                  </a:solidFill>
                  <a:latin typeface="Calibri"/>
                  <a:ea typeface="Calibri"/>
                  <a:cs typeface="Calibri"/>
                </a:rPr>
                <a:t>If "Yes" for Report Filed include the report number</a:t>
              </a:r>
            </a:p>
            <a:p>
              <a:pPr marL="285750" indent="-285750">
                <a:buFont typeface="Arial"/>
                <a:buChar char="•"/>
              </a:pPr>
              <a:endParaRPr lang="en-US" sz="1400">
                <a:solidFill>
                  <a:srgbClr val="1F2D3D"/>
                </a:solidFill>
                <a:latin typeface="Calibri"/>
                <a:ea typeface="Calibri"/>
                <a:cs typeface="Calibri"/>
              </a:endParaRPr>
            </a:p>
            <a:p>
              <a:endParaRPr lang="en-US" sz="1400">
                <a:solidFill>
                  <a:srgbClr val="1F2D3D"/>
                </a:solidFill>
                <a:latin typeface="Calibri"/>
                <a:ea typeface="Calibri"/>
                <a:cs typeface="Calibri"/>
              </a:endParaRPr>
            </a:p>
            <a:p>
              <a:r>
                <a:rPr lang="en-US" sz="1400">
                  <a:solidFill>
                    <a:srgbClr val="1F2D3D"/>
                  </a:solidFill>
                  <a:latin typeface="Calibri"/>
                  <a:ea typeface="Calibri"/>
                  <a:cs typeface="Calibri"/>
                </a:rPr>
                <a:t>If "No" or "Unknown" for </a:t>
              </a:r>
              <a:r>
                <a:rPr lang="en-US" sz="1400" b="1">
                  <a:solidFill>
                    <a:srgbClr val="1F2D3D"/>
                  </a:solidFill>
                  <a:latin typeface="Calibri"/>
                  <a:ea typeface="Calibri"/>
                  <a:cs typeface="Calibri"/>
                </a:rPr>
                <a:t>Authorities Involved</a:t>
              </a:r>
              <a:endParaRPr lang="en-US" sz="1400" b="1">
                <a:solidFill>
                  <a:srgbClr val="000000"/>
                </a:solidFill>
                <a:latin typeface="Calibri"/>
                <a:ea typeface="Calibri"/>
                <a:cs typeface="Calibri"/>
              </a:endParaRPr>
            </a:p>
            <a:p>
              <a:pPr marL="285750" indent="-285750">
                <a:buFont typeface="Arial,Sans-Serif"/>
                <a:buChar char="•"/>
              </a:pPr>
              <a:r>
                <a:rPr lang="en-US" sz="1400" b="1">
                  <a:solidFill>
                    <a:srgbClr val="1F2D3D"/>
                  </a:solidFill>
                  <a:latin typeface="Calibri"/>
                  <a:ea typeface="Calibri"/>
                  <a:cs typeface="Calibri"/>
                </a:rPr>
                <a:t>Proceed to answer if a person was injured </a:t>
              </a:r>
              <a:endParaRPr lang="en-US" sz="1400">
                <a:solidFill>
                  <a:srgbClr val="000000"/>
                </a:solidFill>
                <a:latin typeface="Calibri"/>
                <a:ea typeface="Calibri"/>
                <a:cs typeface="Calibri"/>
              </a:endParaRPr>
            </a:p>
            <a:p>
              <a:pPr marL="285750" indent="-285750">
                <a:buFont typeface="Arial,Sans-Serif"/>
                <a:buChar char="•"/>
              </a:pPr>
              <a:r>
                <a:rPr lang="en-US" sz="1400">
                  <a:solidFill>
                    <a:srgbClr val="1F2D3D"/>
                  </a:solidFill>
                  <a:latin typeface="Calibri"/>
                  <a:ea typeface="Calibri"/>
                  <a:cs typeface="Calibri"/>
                </a:rPr>
                <a:t>If "Yes" for Report Filed include the report number</a:t>
              </a:r>
              <a:endParaRPr lang="en-US"/>
            </a:p>
          </p:txBody>
        </p:sp>
      </p:grpSp>
      <p:sp>
        <p:nvSpPr>
          <p:cNvPr id="19" name="Shape 14"/>
          <p:cNvSpPr/>
          <p:nvPr/>
        </p:nvSpPr>
        <p:spPr>
          <a:xfrm>
            <a:off x="0" y="6601968"/>
            <a:ext cx="12191695" cy="256032"/>
          </a:xfrm>
          <a:prstGeom prst="rect">
            <a:avLst/>
          </a:prstGeom>
          <a:solidFill>
            <a:srgbClr val="F4F7FB"/>
          </a:solidFill>
          <a:ln w="12700">
            <a:solidFill>
              <a:srgbClr val="F4F7FB"/>
            </a:solidFill>
            <a:prstDash val="solid"/>
          </a:ln>
        </p:spPr>
        <p:txBody>
          <a:bodyPr/>
          <a:lstStyle/>
          <a:p>
            <a:endParaRPr lang="en-US"/>
          </a:p>
        </p:txBody>
      </p:sp>
      <p:sp>
        <p:nvSpPr>
          <p:cNvPr id="20" name="Text 15"/>
          <p:cNvSpPr/>
          <p:nvPr/>
        </p:nvSpPr>
        <p:spPr>
          <a:xfrm>
            <a:off x="365760" y="6601968"/>
            <a:ext cx="6400800" cy="256032"/>
          </a:xfrm>
          <a:prstGeom prst="rect">
            <a:avLst/>
          </a:prstGeom>
          <a:noFill/>
          <a:ln/>
        </p:spPr>
        <p:txBody>
          <a:bodyPr wrap="square" lIns="91440" tIns="45720" rIns="91440" bIns="45720" rtlCol="0" anchor="ctr"/>
          <a:lstStyle/>
          <a:p>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Training  |  </a:t>
            </a:r>
            <a:r>
              <a:rPr lang="en-US" sz="900" dirty="0" err="1">
                <a:solidFill>
                  <a:srgbClr val="5A6B7E"/>
                </a:solidFill>
                <a:latin typeface="Calibri"/>
                <a:ea typeface="Calibri"/>
                <a:cs typeface="Calibri"/>
              </a:rPr>
              <a:t>RentalGuardian</a:t>
            </a:r>
            <a:r>
              <a:rPr lang="en-US" sz="900" dirty="0">
                <a:solidFill>
                  <a:srgbClr val="5A6B7E"/>
                </a:solidFill>
                <a:latin typeface="Calibri"/>
                <a:ea typeface="Calibri"/>
                <a:cs typeface="Calibri"/>
              </a:rPr>
              <a:t> New Damage Claims Enhancement</a:t>
            </a:r>
          </a:p>
        </p:txBody>
      </p:sp>
      <p:sp>
        <p:nvSpPr>
          <p:cNvPr id="21" name="Text 16"/>
          <p:cNvSpPr/>
          <p:nvPr/>
        </p:nvSpPr>
        <p:spPr>
          <a:xfrm>
            <a:off x="11460175" y="6601968"/>
            <a:ext cx="548640" cy="256032"/>
          </a:xfrm>
          <a:prstGeom prst="rect">
            <a:avLst/>
          </a:prstGeom>
          <a:noFill/>
          <a:ln/>
        </p:spPr>
        <p:txBody>
          <a:bodyPr wrap="square" rtlCol="0" anchor="ctr"/>
          <a:lstStyle/>
          <a:p>
            <a:pPr marL="0" indent="0" algn="r">
              <a:buNone/>
            </a:pPr>
            <a:r>
              <a:rPr lang="en-US" sz="900" b="1">
                <a:solidFill>
                  <a:srgbClr val="23446A"/>
                </a:solidFill>
                <a:latin typeface="Calibri" pitchFamily="34" charset="0"/>
                <a:ea typeface="Calibri" pitchFamily="34" charset="-122"/>
                <a:cs typeface="Calibri" pitchFamily="34" charset="-120"/>
              </a:rPr>
              <a:t>7</a:t>
            </a:r>
            <a:endParaRPr lang="en-US" sz="900"/>
          </a:p>
        </p:txBody>
      </p:sp>
      <p:pic>
        <p:nvPicPr>
          <p:cNvPr id="22" name="Picture 21" descr="/mnt/workspace/working/assets/logo_color.png">
            <a:extLst>
              <a:ext uri="{FF2B5EF4-FFF2-40B4-BE49-F238E27FC236}">
                <a16:creationId xmlns:a16="http://schemas.microsoft.com/office/drawing/2014/main" id="{B8DDBDFC-5A6F-1135-BD2A-E97E0BB417F8}"/>
              </a:ext>
            </a:extLst>
          </p:cNvPr>
          <p:cNvPicPr>
            <a:picLocks noChangeAspect="1"/>
          </p:cNvPicPr>
          <p:nvPr/>
        </p:nvPicPr>
        <p:blipFill>
          <a:blip r:embed="rId3"/>
          <a:srcRect t="3158" b="7358"/>
          <a:stretch>
            <a:fillRect/>
          </a:stretch>
        </p:blipFill>
        <p:spPr>
          <a:xfrm>
            <a:off x="10225322" y="39349"/>
            <a:ext cx="1795272" cy="533400"/>
          </a:xfrm>
          <a:prstGeom prst="rect">
            <a:avLst/>
          </a:prstGeom>
        </p:spPr>
      </p:pic>
      <p:grpSp>
        <p:nvGrpSpPr>
          <p:cNvPr id="23" name="Group 22">
            <a:extLst>
              <a:ext uri="{FF2B5EF4-FFF2-40B4-BE49-F238E27FC236}">
                <a16:creationId xmlns:a16="http://schemas.microsoft.com/office/drawing/2014/main" id="{9453E708-3DD8-4C83-D716-62F333E97F18}"/>
              </a:ext>
            </a:extLst>
          </p:cNvPr>
          <p:cNvGrpSpPr/>
          <p:nvPr/>
        </p:nvGrpSpPr>
        <p:grpSpPr>
          <a:xfrm>
            <a:off x="5760720" y="1022568"/>
            <a:ext cx="5980028" cy="5258171"/>
            <a:chOff x="5481940" y="1096909"/>
            <a:chExt cx="5980028" cy="5258171"/>
          </a:xfrm>
        </p:grpSpPr>
        <p:sp>
          <p:nvSpPr>
            <p:cNvPr id="16" name="Shape 13"/>
            <p:cNvSpPr/>
            <p:nvPr/>
          </p:nvSpPr>
          <p:spPr>
            <a:xfrm>
              <a:off x="5481940" y="1096909"/>
              <a:ext cx="5980028" cy="5258171"/>
            </a:xfrm>
            <a:prstGeom prst="rect">
              <a:avLst/>
            </a:prstGeom>
            <a:solidFill>
              <a:srgbClr val="F4F7FB"/>
            </a:solidFill>
            <a:ln w="12700">
              <a:solidFill>
                <a:srgbClr val="D6DEE8"/>
              </a:solidFill>
              <a:prstDash val="solid"/>
            </a:ln>
          </p:spPr>
          <p:txBody>
            <a:bodyPr/>
            <a:lstStyle/>
            <a:p>
              <a:endParaRPr lang="en-US"/>
            </a:p>
          </p:txBody>
        </p:sp>
        <p:pic>
          <p:nvPicPr>
            <p:cNvPr id="5" name="Picture 4" descr="A screenshot of a computer">
              <a:extLst>
                <a:ext uri="{FF2B5EF4-FFF2-40B4-BE49-F238E27FC236}">
                  <a16:creationId xmlns:a16="http://schemas.microsoft.com/office/drawing/2014/main" id="{16DCF394-04C7-CD85-49AB-C5E8F0E1EF0C}"/>
                </a:ext>
              </a:extLst>
            </p:cNvPr>
            <p:cNvPicPr>
              <a:picLocks noChangeAspect="1"/>
            </p:cNvPicPr>
            <p:nvPr/>
          </p:nvPicPr>
          <p:blipFill>
            <a:blip r:embed="rId4"/>
            <a:stretch>
              <a:fillRect/>
            </a:stretch>
          </p:blipFill>
          <p:spPr>
            <a:xfrm>
              <a:off x="5724026" y="1291683"/>
              <a:ext cx="5436753" cy="4869366"/>
            </a:xfrm>
            <a:prstGeom prst="rect">
              <a:avLst/>
            </a:prstGeom>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D0A93B9FD046488BA3B887041BCF37" ma:contentTypeVersion="13" ma:contentTypeDescription="Create a new document." ma:contentTypeScope="" ma:versionID="e8eade9b57051491b3554d46836f4fef">
  <xsd:schema xmlns:xsd="http://www.w3.org/2001/XMLSchema" xmlns:xs="http://www.w3.org/2001/XMLSchema" xmlns:p="http://schemas.microsoft.com/office/2006/metadata/properties" xmlns:ns2="a1df3524-b27e-4dd8-ba32-ea5763f55080" xmlns:ns3="ab508b5f-bdb9-403f-944f-27e4ee687808" targetNamespace="http://schemas.microsoft.com/office/2006/metadata/properties" ma:root="true" ma:fieldsID="dc85d8ab4c774ef555267c02d3070a7f" ns2:_="" ns3:_="">
    <xsd:import namespace="a1df3524-b27e-4dd8-ba32-ea5763f55080"/>
    <xsd:import namespace="ab508b5f-bdb9-403f-944f-27e4ee68780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f3524-b27e-4dd8-ba32-ea5763f550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2b62206-a357-4318-9345-0ec4017ef643"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b508b5f-bdb9-403f-944f-27e4ee68780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3d2bae1-545a-4ac4-a655-8e4de4720d20}" ma:internalName="TaxCatchAll" ma:showField="CatchAllData" ma:web="ab508b5f-bdb9-403f-944f-27e4ee68780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b508b5f-bdb9-403f-944f-27e4ee687808" xsi:nil="true"/>
    <lcf76f155ced4ddcb4097134ff3c332f xmlns="a1df3524-b27e-4dd8-ba32-ea5763f5508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40500A2-2562-477A-B1AA-5BBF12E4BF3B}">
  <ds:schemaRefs>
    <ds:schemaRef ds:uri="a1df3524-b27e-4dd8-ba32-ea5763f55080"/>
    <ds:schemaRef ds:uri="ab508b5f-bdb9-403f-944f-27e4ee68780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2A63B06-673F-46D2-8D6F-D2F03B34C71E}">
  <ds:schemaRefs>
    <ds:schemaRef ds:uri="http://schemas.microsoft.com/sharepoint/v3/contenttype/forms"/>
  </ds:schemaRefs>
</ds:datastoreItem>
</file>

<file path=customXml/itemProps3.xml><?xml version="1.0" encoding="utf-8"?>
<ds:datastoreItem xmlns:ds="http://schemas.openxmlformats.org/officeDocument/2006/customXml" ds:itemID="{9CADF6FE-FE7A-4A4E-83B6-41BF5F3C4BC2}">
  <ds:schemaRefs>
    <ds:schemaRef ds:uri="a1df3524-b27e-4dd8-ba32-ea5763f55080"/>
    <ds:schemaRef ds:uri="ab508b5f-bdb9-403f-944f-27e4ee687808"/>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revision>299</cp:revision>
  <dcterms:created xsi:type="dcterms:W3CDTF">2026-05-20T14:25:23Z</dcterms:created>
  <dcterms:modified xsi:type="dcterms:W3CDTF">2026-08-24T14:34:13Z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0x010100E4D0A93B9FD046488BA3B887041BCF37</vt:lpwstr>
  </property>
  <property fmtid="{D5CDD505-2E9C-101B-9397-08002B2CF9AE}" pid="3" name="MediaServiceImageTags">
    <vt:lpwstr/>
  </property>
</Properties>
</file>